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Override13.xml" ContentType="application/vnd.openxmlformats-officedocument.themeOverride+xml"/>
  <Override PartName="/ppt/theme/themeOverride14.xml" ContentType="application/vnd.openxmlformats-officedocument.themeOverrid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 id="2147484404" r:id="rId2"/>
    <p:sldMasterId id="2147483864" r:id="rId3"/>
    <p:sldMasterId id="2147484254" r:id="rId4"/>
    <p:sldMasterId id="2147484266" r:id="rId5"/>
    <p:sldMasterId id="2147484278" r:id="rId6"/>
    <p:sldMasterId id="2147484416" r:id="rId7"/>
  </p:sldMasterIdLst>
  <p:notesMasterIdLst>
    <p:notesMasterId r:id="rId57"/>
  </p:notesMasterIdLst>
  <p:sldIdLst>
    <p:sldId id="262" r:id="rId8"/>
    <p:sldId id="360" r:id="rId9"/>
    <p:sldId id="294" r:id="rId10"/>
    <p:sldId id="412" r:id="rId11"/>
    <p:sldId id="395" r:id="rId12"/>
    <p:sldId id="363" r:id="rId13"/>
    <p:sldId id="364" r:id="rId14"/>
    <p:sldId id="366" r:id="rId15"/>
    <p:sldId id="365" r:id="rId16"/>
    <p:sldId id="394" r:id="rId17"/>
    <p:sldId id="391" r:id="rId18"/>
    <p:sldId id="396" r:id="rId19"/>
    <p:sldId id="355" r:id="rId20"/>
    <p:sldId id="356" r:id="rId21"/>
    <p:sldId id="357" r:id="rId22"/>
    <p:sldId id="392" r:id="rId23"/>
    <p:sldId id="393" r:id="rId24"/>
    <p:sldId id="359" r:id="rId25"/>
    <p:sldId id="384" r:id="rId26"/>
    <p:sldId id="390" r:id="rId27"/>
    <p:sldId id="387" r:id="rId28"/>
    <p:sldId id="388" r:id="rId29"/>
    <p:sldId id="402" r:id="rId30"/>
    <p:sldId id="367" r:id="rId31"/>
    <p:sldId id="385" r:id="rId32"/>
    <p:sldId id="369" r:id="rId33"/>
    <p:sldId id="397" r:id="rId34"/>
    <p:sldId id="404" r:id="rId35"/>
    <p:sldId id="405" r:id="rId36"/>
    <p:sldId id="406" r:id="rId37"/>
    <p:sldId id="407" r:id="rId38"/>
    <p:sldId id="408" r:id="rId39"/>
    <p:sldId id="409" r:id="rId40"/>
    <p:sldId id="312" r:id="rId41"/>
    <p:sldId id="331" r:id="rId42"/>
    <p:sldId id="375" r:id="rId43"/>
    <p:sldId id="376" r:id="rId44"/>
    <p:sldId id="377" r:id="rId45"/>
    <p:sldId id="378" r:id="rId46"/>
    <p:sldId id="399" r:id="rId47"/>
    <p:sldId id="398" r:id="rId48"/>
    <p:sldId id="401" r:id="rId49"/>
    <p:sldId id="403" r:id="rId50"/>
    <p:sldId id="410" r:id="rId51"/>
    <p:sldId id="411" r:id="rId52"/>
    <p:sldId id="379" r:id="rId53"/>
    <p:sldId id="381" r:id="rId54"/>
    <p:sldId id="290" r:id="rId55"/>
    <p:sldId id="289" r:id="rId56"/>
  </p:sldIdLst>
  <p:sldSz cx="9144000" cy="5148263"/>
  <p:notesSz cx="6858000" cy="9144000"/>
  <p:defaultTextStyle>
    <a:defPPr>
      <a:defRPr lang="en-US"/>
    </a:defPPr>
    <a:lvl1pPr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1pPr>
    <a:lvl2pPr marL="287076"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2pPr>
    <a:lvl3pPr marL="574152"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3pPr>
    <a:lvl4pPr marL="861228"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4pPr>
    <a:lvl5pPr marL="1148304" algn="ctr" rtl="0" fontAlgn="base">
      <a:lnSpc>
        <a:spcPct val="90000"/>
      </a:lnSpc>
      <a:spcBef>
        <a:spcPct val="0"/>
      </a:spcBef>
      <a:spcAft>
        <a:spcPct val="0"/>
      </a:spcAft>
      <a:defRPr sz="1500" kern="1200">
        <a:solidFill>
          <a:srgbClr val="000000"/>
        </a:solidFill>
        <a:latin typeface="Open Sans Light" charset="0"/>
        <a:ea typeface="ヒラギノ角ゴ ProN W3" charset="0"/>
        <a:cs typeface="ヒラギノ角ゴ ProN W3" charset="0"/>
        <a:sym typeface="Open Sans Light" charset="0"/>
      </a:defRPr>
    </a:lvl5pPr>
    <a:lvl6pPr marL="1435379"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6pPr>
    <a:lvl7pPr marL="1722455"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7pPr>
    <a:lvl8pPr marL="2009531"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8pPr>
    <a:lvl9pPr marL="2296607" algn="l" defTabSz="287076" rtl="0" eaLnBrk="1" latinLnBrk="0" hangingPunct="1">
      <a:defRPr sz="1500" kern="1200">
        <a:solidFill>
          <a:srgbClr val="000000"/>
        </a:solidFill>
        <a:latin typeface="Open Sans Light" charset="0"/>
        <a:ea typeface="ヒラギノ角ゴ ProN W3" charset="0"/>
        <a:cs typeface="ヒラギノ角ゴ ProN W3" charset="0"/>
        <a:sym typeface="Open Sans Light" charset="0"/>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2"/>
    <p:restoredTop sz="64442"/>
  </p:normalViewPr>
  <p:slideViewPr>
    <p:cSldViewPr>
      <p:cViewPr>
        <p:scale>
          <a:sx n="74" d="100"/>
          <a:sy n="74" d="100"/>
        </p:scale>
        <p:origin x="1552" y="64"/>
      </p:cViewPr>
      <p:guideLst>
        <p:guide orient="horz" pos="1622"/>
        <p:guide pos="2880"/>
      </p:guideLst>
    </p:cSldViewPr>
  </p:slideViewPr>
  <p:notesTextViewPr>
    <p:cViewPr>
      <p:scale>
        <a:sx n="100" d="100"/>
        <a:sy n="100" d="100"/>
      </p:scale>
      <p:origin x="0" y="0"/>
    </p:cViewPr>
  </p:notesTextViewPr>
  <p:sorterViewPr>
    <p:cViewPr>
      <p:scale>
        <a:sx n="146" d="100"/>
        <a:sy n="146" d="100"/>
      </p:scale>
      <p:origin x="0" y="0"/>
    </p:cViewPr>
  </p:sorterViewPr>
  <p:notesViewPr>
    <p:cSldViewPr>
      <p:cViewPr varScale="1">
        <p:scale>
          <a:sx n="64" d="100"/>
          <a:sy n="64" d="100"/>
        </p:scale>
        <p:origin x="2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A2AE230B-E2C6-424A-AFDE-A50EE3CEEE5C}" type="datetimeFigureOut">
              <a:rPr lang="en-US"/>
              <a:pPr>
                <a:defRPr/>
              </a:pPr>
              <a:t>8/30/16</a:t>
            </a:fld>
            <a:endParaRPr lang="en-US"/>
          </a:p>
        </p:txBody>
      </p:sp>
      <p:sp>
        <p:nvSpPr>
          <p:cNvPr id="4" name="Slide Image Placeholder 3"/>
          <p:cNvSpPr>
            <a:spLocks noGrp="1" noRot="1" noChangeAspect="1"/>
          </p:cNvSpPr>
          <p:nvPr>
            <p:ph type="sldImg" idx="2"/>
          </p:nvPr>
        </p:nvSpPr>
        <p:spPr>
          <a:xfrm>
            <a:off x="384175" y="685800"/>
            <a:ext cx="608965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AA2BB7E1-AAE1-984B-9EDC-FEB9DF8CAE56}" type="slidenum">
              <a:rPr lang="en-US"/>
              <a:pPr>
                <a:defRPr/>
              </a:pPr>
              <a:t>‹#›</a:t>
            </a:fld>
            <a:endParaRPr lang="en-US"/>
          </a:p>
        </p:txBody>
      </p:sp>
    </p:spTree>
    <p:extLst>
      <p:ext uri="{BB962C8B-B14F-4D97-AF65-F5344CB8AC3E}">
        <p14:creationId xmlns:p14="http://schemas.microsoft.com/office/powerpoint/2010/main" val="1864086082"/>
      </p:ext>
    </p:extLst>
  </p:cSld>
  <p:clrMap bg1="lt1" tx1="dk1" bg2="lt2" tx2="dk2" accent1="accent1" accent2="accent2" accent3="accent3" accent4="accent4" accent5="accent5" accent6="accent6" hlink="hlink" folHlink="folHlink"/>
  <p:notesStyle>
    <a:lvl1pPr algn="l" defTabSz="287076" rtl="0" eaLnBrk="0" fontAlgn="base" hangingPunct="0">
      <a:spcBef>
        <a:spcPct val="30000"/>
      </a:spcBef>
      <a:spcAft>
        <a:spcPct val="0"/>
      </a:spcAft>
      <a:defRPr sz="800" kern="1200">
        <a:solidFill>
          <a:schemeClr val="tx1"/>
        </a:solidFill>
        <a:latin typeface="Arial" charset="0"/>
        <a:ea typeface="Arial" charset="0"/>
        <a:cs typeface="Arial" charset="0"/>
      </a:defRPr>
    </a:lvl1pPr>
    <a:lvl2pPr marL="287076" algn="l" defTabSz="287076" rtl="0" eaLnBrk="0" fontAlgn="base" hangingPunct="0">
      <a:spcBef>
        <a:spcPct val="30000"/>
      </a:spcBef>
      <a:spcAft>
        <a:spcPct val="0"/>
      </a:spcAft>
      <a:defRPr sz="800" kern="1200">
        <a:solidFill>
          <a:schemeClr val="tx1"/>
        </a:solidFill>
        <a:latin typeface="Arial" charset="0"/>
        <a:ea typeface="Arial" charset="0"/>
        <a:cs typeface="Arial" charset="0"/>
      </a:defRPr>
    </a:lvl2pPr>
    <a:lvl3pPr marL="574152" algn="l" defTabSz="287076" rtl="0" eaLnBrk="0" fontAlgn="base" hangingPunct="0">
      <a:spcBef>
        <a:spcPct val="30000"/>
      </a:spcBef>
      <a:spcAft>
        <a:spcPct val="0"/>
      </a:spcAft>
      <a:defRPr sz="800" kern="1200">
        <a:solidFill>
          <a:schemeClr val="tx1"/>
        </a:solidFill>
        <a:latin typeface="Arial" charset="0"/>
        <a:ea typeface="Arial" charset="0"/>
        <a:cs typeface="Arial" charset="0"/>
      </a:defRPr>
    </a:lvl3pPr>
    <a:lvl4pPr marL="861228" algn="l" defTabSz="287076" rtl="0" eaLnBrk="0" fontAlgn="base" hangingPunct="0">
      <a:spcBef>
        <a:spcPct val="30000"/>
      </a:spcBef>
      <a:spcAft>
        <a:spcPct val="0"/>
      </a:spcAft>
      <a:defRPr sz="800" kern="1200">
        <a:solidFill>
          <a:schemeClr val="tx1"/>
        </a:solidFill>
        <a:latin typeface="Arial" charset="0"/>
        <a:ea typeface="Arial" charset="0"/>
        <a:cs typeface="Arial" charset="0"/>
      </a:defRPr>
    </a:lvl4pPr>
    <a:lvl5pPr marL="1148304" algn="l" defTabSz="287076" rtl="0" eaLnBrk="0" fontAlgn="base" hangingPunct="0">
      <a:spcBef>
        <a:spcPct val="30000"/>
      </a:spcBef>
      <a:spcAft>
        <a:spcPct val="0"/>
      </a:spcAft>
      <a:defRPr sz="800" kern="1200">
        <a:solidFill>
          <a:schemeClr val="tx1"/>
        </a:solidFill>
        <a:latin typeface="Arial" charset="0"/>
        <a:ea typeface="Arial" charset="0"/>
        <a:cs typeface="Arial" charset="0"/>
      </a:defRPr>
    </a:lvl5pPr>
    <a:lvl6pPr marL="1435379" algn="l" defTabSz="287076" rtl="0" eaLnBrk="1" latinLnBrk="0" hangingPunct="1">
      <a:defRPr sz="800" kern="1200">
        <a:solidFill>
          <a:schemeClr val="tx1"/>
        </a:solidFill>
        <a:latin typeface="+mn-lt"/>
        <a:ea typeface="+mn-ea"/>
        <a:cs typeface="+mn-cs"/>
      </a:defRPr>
    </a:lvl6pPr>
    <a:lvl7pPr marL="1722455" algn="l" defTabSz="287076" rtl="0" eaLnBrk="1" latinLnBrk="0" hangingPunct="1">
      <a:defRPr sz="800" kern="1200">
        <a:solidFill>
          <a:schemeClr val="tx1"/>
        </a:solidFill>
        <a:latin typeface="+mn-lt"/>
        <a:ea typeface="+mn-ea"/>
        <a:cs typeface="+mn-cs"/>
      </a:defRPr>
    </a:lvl7pPr>
    <a:lvl8pPr marL="2009531" algn="l" defTabSz="287076" rtl="0" eaLnBrk="1" latinLnBrk="0" hangingPunct="1">
      <a:defRPr sz="800" kern="1200">
        <a:solidFill>
          <a:schemeClr val="tx1"/>
        </a:solidFill>
        <a:latin typeface="+mn-lt"/>
        <a:ea typeface="+mn-ea"/>
        <a:cs typeface="+mn-cs"/>
      </a:defRPr>
    </a:lvl8pPr>
    <a:lvl9pPr marL="2296607" algn="l" defTabSz="287076"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docs.python.org/2/library/datetime.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pbpython.com/pandas-pivot-table-explained.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datacarpentry.org/python-ecology/04-merging-data" TargetMode="External"/><Relationship Id="rId4" Type="http://schemas.openxmlformats.org/officeDocument/2006/relationships/hyperlink" Target="http://www.codeproject.com/Articles/33052/Visual-Representation-of-SQL-Joins" TargetMode="External"/><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a:t>
            </a:fld>
            <a:endParaRPr lang="en-US"/>
          </a:p>
        </p:txBody>
      </p:sp>
    </p:spTree>
    <p:extLst>
      <p:ext uri="{BB962C8B-B14F-4D97-AF65-F5344CB8AC3E}">
        <p14:creationId xmlns:p14="http://schemas.microsoft.com/office/powerpoint/2010/main" val="1272780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look</a:t>
            </a:r>
            <a:r>
              <a:rPr lang="en-US" baseline="0" dirty="0" smtClean="0"/>
              <a:t> at a typical row for each server name, try </a:t>
            </a:r>
          </a:p>
          <a:p>
            <a:pPr marL="0" marR="0" lvl="1" indent="0" algn="l" defTabSz="287076" rtl="0" eaLnBrk="0" fontAlgn="base" latinLnBrk="0" hangingPunct="0">
              <a:lnSpc>
                <a:spcPct val="100000"/>
              </a:lnSpc>
              <a:spcBef>
                <a:spcPct val="30000"/>
              </a:spcBef>
              <a:spcAft>
                <a:spcPct val="0"/>
              </a:spcAft>
              <a:buClrTx/>
              <a:buSzTx/>
              <a:buFontTx/>
              <a:buNone/>
              <a:tabLst/>
              <a:defRPr/>
            </a:pPr>
            <a:endParaRPr lang="en-US" sz="2000" dirty="0" smtClean="0">
              <a:latin typeface="Calibri" charset="0"/>
              <a:ea typeface="Calibri" charset="0"/>
              <a:cs typeface="Calibri" charset="0"/>
            </a:endParaRPr>
          </a:p>
          <a:p>
            <a:pPr marL="0" marR="0" lvl="1" indent="0" algn="l" defTabSz="287076" rtl="0" eaLnBrk="0" fontAlgn="base" latinLnBrk="0" hangingPunct="0">
              <a:lnSpc>
                <a:spcPct val="100000"/>
              </a:lnSpc>
              <a:spcBef>
                <a:spcPct val="30000"/>
              </a:spcBef>
              <a:spcAft>
                <a:spcPct val="0"/>
              </a:spcAft>
              <a:buClrTx/>
              <a:buSzTx/>
              <a:buFontTx/>
              <a:buNone/>
              <a:tabLst/>
              <a:defRPr/>
            </a:pPr>
            <a:r>
              <a:rPr lang="en-US" sz="2000" dirty="0" err="1" smtClean="0">
                <a:latin typeface="Calibri" charset="0"/>
                <a:ea typeface="Calibri" charset="0"/>
                <a:cs typeface="Calibri" charset="0"/>
              </a:rPr>
              <a:t>df.drop_duplicates</a:t>
            </a:r>
            <a:r>
              <a:rPr lang="en-US" sz="2000" dirty="0" smtClean="0">
                <a:latin typeface="Calibri" charset="0"/>
                <a:ea typeface="Calibri" charset="0"/>
                <a:cs typeface="Calibri" charset="0"/>
              </a:rPr>
              <a:t>(subset=[</a:t>
            </a:r>
            <a:r>
              <a:rPr lang="en" sz="2000" dirty="0" smtClean="0">
                <a:solidFill>
                  <a:srgbClr val="002060"/>
                </a:solidFill>
                <a:latin typeface="Calibri" charset="0"/>
                <a:ea typeface="Calibri" charset="0"/>
                <a:cs typeface="Calibri" charset="0"/>
              </a:rPr>
              <a:t>'</a:t>
            </a:r>
            <a:r>
              <a:rPr lang="en-US" sz="2000" dirty="0" smtClean="0">
                <a:latin typeface="Calibri" charset="0"/>
                <a:ea typeface="Calibri" charset="0"/>
                <a:cs typeface="Calibri" charset="0"/>
              </a:rPr>
              <a:t>server</a:t>
            </a:r>
            <a:r>
              <a:rPr lang="en" sz="2000" dirty="0" smtClean="0">
                <a:solidFill>
                  <a:srgbClr val="002060"/>
                </a:solidFill>
                <a:latin typeface="Calibri" charset="0"/>
                <a:ea typeface="Calibri" charset="0"/>
                <a:cs typeface="Calibri" charset="0"/>
              </a:rPr>
              <a:t>'</a:t>
            </a:r>
            <a:r>
              <a:rPr lang="en-US" sz="2000" dirty="0" smtClean="0">
                <a:latin typeface="Calibri" charset="0"/>
                <a:ea typeface="Calibri" charset="0"/>
                <a:cs typeface="Calibri" charset="0"/>
              </a:rPr>
              <a:t>])</a:t>
            </a:r>
            <a:r>
              <a:rPr lang="en" sz="2000" dirty="0" smtClean="0">
                <a:solidFill>
                  <a:srgbClr val="002060"/>
                </a:solidFill>
                <a:latin typeface="Calibri" charset="0"/>
                <a:ea typeface="Calibri" charset="0"/>
                <a:cs typeface="Calibri" charset="0"/>
              </a:rPr>
              <a:t> [['type', 'outcome', 'server']]</a:t>
            </a:r>
            <a:endParaRPr lang="en-US" sz="2000" dirty="0" smtClean="0">
              <a:latin typeface="Calibri" charset="0"/>
              <a:ea typeface="Calibri" charset="0"/>
              <a:cs typeface="Calibri" charset="0"/>
            </a:endParaRPr>
          </a:p>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10</a:t>
            </a:fld>
            <a:endParaRPr lang="en-US"/>
          </a:p>
        </p:txBody>
      </p:sp>
    </p:spTree>
    <p:extLst>
      <p:ext uri="{BB962C8B-B14F-4D97-AF65-F5344CB8AC3E}">
        <p14:creationId xmlns:p14="http://schemas.microsoft.com/office/powerpoint/2010/main" val="201640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need the “.</a:t>
            </a:r>
            <a:r>
              <a:rPr lang="en-US" baseline="0" dirty="0" err="1" smtClean="0"/>
              <a:t>str</a:t>
            </a:r>
            <a:r>
              <a:rPr lang="en-US" baseline="0" dirty="0" smtClean="0"/>
              <a:t>” to access the string part of each cell.  .contains(</a:t>
            </a:r>
            <a:r>
              <a:rPr lang="en-US" baseline="0" dirty="0" err="1" smtClean="0"/>
              <a:t>astring</a:t>
            </a:r>
            <a:r>
              <a:rPr lang="en-US" baseline="0" dirty="0" smtClean="0"/>
              <a:t>) looks for a string in each cell; .lower() converts each string to lowercase. </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11</a:t>
            </a:fld>
            <a:endParaRPr lang="en-US"/>
          </a:p>
        </p:txBody>
      </p:sp>
    </p:spTree>
    <p:extLst>
      <p:ext uri="{BB962C8B-B14F-4D97-AF65-F5344CB8AC3E}">
        <p14:creationId xmlns:p14="http://schemas.microsoft.com/office/powerpoint/2010/main" val="175911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12</a:t>
            </a:fld>
            <a:endParaRPr lang="en-US"/>
          </a:p>
        </p:txBody>
      </p:sp>
    </p:spTree>
    <p:extLst>
      <p:ext uri="{BB962C8B-B14F-4D97-AF65-F5344CB8AC3E}">
        <p14:creationId xmlns:p14="http://schemas.microsoft.com/office/powerpoint/2010/main" val="193036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13</a:t>
            </a:fld>
            <a:endParaRPr lang="en-US"/>
          </a:p>
        </p:txBody>
      </p:sp>
    </p:spTree>
    <p:extLst>
      <p:ext uri="{BB962C8B-B14F-4D97-AF65-F5344CB8AC3E}">
        <p14:creationId xmlns:p14="http://schemas.microsoft.com/office/powerpoint/2010/main" val="2127629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1100"/>
              </a:spcBef>
              <a:buNone/>
            </a:pPr>
            <a:r>
              <a:rPr lang="en" sz="1200" b="1" dirty="0" smtClean="0">
                <a:highlight>
                  <a:srgbClr val="FFFFFF"/>
                </a:highlight>
                <a:latin typeface="Helvetica Neue"/>
                <a:ea typeface="Helvetica Neue"/>
                <a:cs typeface="Helvetica Neue"/>
                <a:sym typeface="Helvetica Neue"/>
              </a:rPr>
              <a:t>Basic text cleaning</a:t>
            </a:r>
          </a:p>
          <a:p>
            <a:pPr lvl="0" rtl="0">
              <a:lnSpc>
                <a:spcPct val="142857"/>
              </a:lnSpc>
              <a:spcBef>
                <a:spcPts val="1100"/>
              </a:spcBef>
              <a:buNone/>
            </a:pPr>
            <a:r>
              <a:rPr lang="en" sz="800" dirty="0" smtClean="0">
                <a:highlight>
                  <a:srgbClr val="FFFFFF"/>
                </a:highlight>
                <a:latin typeface="Helvetica Neue"/>
                <a:ea typeface="Helvetica Neue"/>
                <a:cs typeface="Helvetica Neue"/>
                <a:sym typeface="Helvetica Neue"/>
              </a:rPr>
              <a:t>We'll spend a lot of time cleaning up text. Mostly this is because:</a:t>
            </a:r>
          </a:p>
          <a:p>
            <a:pPr marL="736600" marR="279400" lvl="0" indent="-295275" rtl="0">
              <a:lnSpc>
                <a:spcPct val="142857"/>
              </a:lnSpc>
              <a:spcBef>
                <a:spcPts val="1100"/>
              </a:spcBef>
              <a:buSzPct val="95454"/>
              <a:buFont typeface="Helvetica Neue"/>
            </a:pPr>
            <a:r>
              <a:rPr lang="en" sz="800" dirty="0" smtClean="0">
                <a:highlight>
                  <a:srgbClr val="FFFFFF"/>
                </a:highlight>
                <a:latin typeface="Helvetica Neue"/>
                <a:ea typeface="Helvetica Neue"/>
                <a:cs typeface="Helvetica Neue"/>
                <a:sym typeface="Helvetica Neue"/>
              </a:rPr>
              <a:t>A) although you see 'Capital' and 'capital' as the same words, an algorithm will see these as different because of the capital letter in one of them</a:t>
            </a:r>
          </a:p>
          <a:p>
            <a:pPr marL="736600" marR="279400" lvl="0" indent="-295275" rtl="0">
              <a:lnSpc>
                <a:spcPct val="142857"/>
              </a:lnSpc>
              <a:spcBef>
                <a:spcPts val="1100"/>
              </a:spcBef>
              <a:buSzPct val="95454"/>
              <a:buFont typeface="Helvetica Neue"/>
            </a:pPr>
            <a:r>
              <a:rPr lang="en" sz="800" dirty="0" smtClean="0">
                <a:highlight>
                  <a:srgbClr val="FFFFFF"/>
                </a:highlight>
                <a:latin typeface="Helvetica Neue"/>
                <a:ea typeface="Helvetica Neue"/>
                <a:cs typeface="Helvetica Neue"/>
                <a:sym typeface="Helvetica Neue"/>
              </a:rPr>
              <a:t>B) people leave a lot of invisible characters in their data (NB they do this to string representations of numerical data too - and many spreadsheet programs will store numbers as strings) - this is known as "whitespace", and can really mess up your day because "whitespace" and "whitespace " look the same to you, but an algorithm will see as different.</a:t>
            </a:r>
          </a:p>
          <a:p>
            <a:pPr lvl="0" rtl="0">
              <a:lnSpc>
                <a:spcPct val="142857"/>
              </a:lnSpc>
              <a:spcBef>
                <a:spcPts val="1100"/>
              </a:spcBef>
              <a:buNone/>
            </a:pPr>
            <a:r>
              <a:rPr lang="en" sz="800" dirty="0" smtClean="0">
                <a:highlight>
                  <a:srgbClr val="FFFFFF"/>
                </a:highlight>
                <a:latin typeface="Helvetica Neue"/>
                <a:ea typeface="Helvetica Neue"/>
                <a:cs typeface="Helvetica Neue"/>
                <a:sym typeface="Helvetica Neue"/>
              </a:rPr>
              <a:t>In the example, lower() converts a string into lowercase (upper() converts it into uppercase, but the convention in data science is to use all-lowercase, probably because it's less </a:t>
            </a:r>
            <a:r>
              <a:rPr lang="en" sz="800" dirty="0" err="1" smtClean="0">
                <a:highlight>
                  <a:srgbClr val="FFFFFF"/>
                </a:highlight>
                <a:latin typeface="Helvetica Neue"/>
                <a:ea typeface="Helvetica Neue"/>
                <a:cs typeface="Helvetica Neue"/>
                <a:sym typeface="Helvetica Neue"/>
              </a:rPr>
              <a:t>shouty</a:t>
            </a:r>
            <a:r>
              <a:rPr lang="en" sz="800" dirty="0" smtClean="0">
                <a:highlight>
                  <a:srgbClr val="FFFFFF"/>
                </a:highlight>
                <a:latin typeface="Helvetica Neue"/>
                <a:ea typeface="Helvetica Neue"/>
                <a:cs typeface="Helvetica Neue"/>
                <a:sym typeface="Helvetica Neue"/>
              </a:rPr>
              <a:t> to read), and strip() removes any whitespace before the first character, and after the last character (a-z </a:t>
            </a:r>
            <a:r>
              <a:rPr lang="en" sz="800" dirty="0" err="1" smtClean="0">
                <a:highlight>
                  <a:srgbClr val="FFFFFF"/>
                </a:highlight>
                <a:latin typeface="Helvetica Neue"/>
                <a:ea typeface="Helvetica Neue"/>
                <a:cs typeface="Helvetica Neue"/>
                <a:sym typeface="Helvetica Neue"/>
              </a:rPr>
              <a:t>etc</a:t>
            </a:r>
            <a:r>
              <a:rPr lang="en" sz="800" dirty="0" smtClean="0">
                <a:highlight>
                  <a:srgbClr val="FFFFFF"/>
                </a:highlight>
                <a:latin typeface="Helvetica Neue"/>
                <a:ea typeface="Helvetica Neue"/>
                <a:cs typeface="Helvetica Neue"/>
                <a:sym typeface="Helvetica Neue"/>
              </a:rPr>
              <a:t>) in the string.</a:t>
            </a:r>
            <a:endParaRPr lang="en-US" sz="800" dirty="0" smtClean="0">
              <a:highlight>
                <a:srgbClr val="FFFFFF"/>
              </a:highlight>
              <a:latin typeface="Helvetica Neue"/>
              <a:ea typeface="Helvetica Neue"/>
              <a:cs typeface="Helvetica Neue"/>
              <a:sym typeface="Helvetica Neue"/>
            </a:endParaRPr>
          </a:p>
          <a:p>
            <a:pPr lvl="0" rtl="0">
              <a:lnSpc>
                <a:spcPct val="142857"/>
              </a:lnSpc>
              <a:spcBef>
                <a:spcPts val="1100"/>
              </a:spcBef>
              <a:buNone/>
            </a:pPr>
            <a:endParaRPr lang="en-US" sz="800" dirty="0" smtClean="0">
              <a:highlight>
                <a:srgbClr val="FFFFFF"/>
              </a:highlight>
              <a:latin typeface="Helvetica Neue"/>
              <a:ea typeface="Helvetica Neue"/>
              <a:cs typeface="Helvetica Neue"/>
              <a:sym typeface="Helvetica Neue"/>
            </a:endParaRPr>
          </a:p>
          <a:p>
            <a:pPr lvl="0" rtl="0">
              <a:lnSpc>
                <a:spcPct val="142857"/>
              </a:lnSpc>
              <a:spcBef>
                <a:spcPts val="1100"/>
              </a:spcBef>
              <a:buNone/>
            </a:pPr>
            <a:r>
              <a:rPr lang="en-US" sz="800" dirty="0" smtClean="0">
                <a:highlight>
                  <a:srgbClr val="FFFFFF"/>
                </a:highlight>
                <a:latin typeface="Helvetica Neue"/>
                <a:ea typeface="Helvetica Neue"/>
                <a:cs typeface="Helvetica Neue"/>
                <a:sym typeface="Helvetica Neue"/>
              </a:rPr>
              <a:t>NB if you want to lowercase and strip</a:t>
            </a:r>
            <a:r>
              <a:rPr lang="en-US" sz="800" baseline="0" dirty="0" smtClean="0">
                <a:highlight>
                  <a:srgbClr val="FFFFFF"/>
                </a:highlight>
                <a:latin typeface="Helvetica Neue"/>
                <a:ea typeface="Helvetica Neue"/>
                <a:cs typeface="Helvetica Neue"/>
                <a:sym typeface="Helvetica Neue"/>
              </a:rPr>
              <a:t> a string in the same command, use df2['</a:t>
            </a:r>
            <a:r>
              <a:rPr lang="en-US" sz="800" baseline="0" dirty="0" err="1" smtClean="0">
                <a:highlight>
                  <a:srgbClr val="FFFFFF"/>
                </a:highlight>
                <a:latin typeface="Helvetica Neue"/>
                <a:ea typeface="Helvetica Neue"/>
                <a:cs typeface="Helvetica Neue"/>
                <a:sym typeface="Helvetica Neue"/>
              </a:rPr>
              <a:t>mytext</a:t>
            </a:r>
            <a:r>
              <a:rPr lang="en-US" sz="800" baseline="0" dirty="0" smtClean="0">
                <a:highlight>
                  <a:srgbClr val="FFFFFF"/>
                </a:highlight>
                <a:latin typeface="Helvetica Neue"/>
                <a:ea typeface="Helvetica Neue"/>
                <a:cs typeface="Helvetica Neue"/>
                <a:sym typeface="Helvetica Neue"/>
              </a:rPr>
              <a:t>'].</a:t>
            </a:r>
            <a:r>
              <a:rPr lang="en-US" sz="800" baseline="0" dirty="0" err="1" smtClean="0">
                <a:highlight>
                  <a:srgbClr val="FFFFFF"/>
                </a:highlight>
                <a:latin typeface="Helvetica Neue"/>
                <a:ea typeface="Helvetica Neue"/>
                <a:cs typeface="Helvetica Neue"/>
                <a:sym typeface="Helvetica Neue"/>
              </a:rPr>
              <a:t>str.lower</a:t>
            </a:r>
            <a:r>
              <a:rPr lang="en-US" sz="800" baseline="0" dirty="0" smtClean="0">
                <a:highlight>
                  <a:srgbClr val="FFFFFF"/>
                </a:highlight>
                <a:latin typeface="Helvetica Neue"/>
                <a:ea typeface="Helvetica Neue"/>
                <a:cs typeface="Helvetica Neue"/>
                <a:sym typeface="Helvetica Neue"/>
              </a:rPr>
              <a:t>().</a:t>
            </a:r>
            <a:r>
              <a:rPr lang="en-US" sz="800" baseline="0" dirty="0" err="1" smtClean="0">
                <a:highlight>
                  <a:srgbClr val="FFFFFF"/>
                </a:highlight>
                <a:latin typeface="Helvetica Neue"/>
                <a:ea typeface="Helvetica Neue"/>
                <a:cs typeface="Helvetica Neue"/>
                <a:sym typeface="Helvetica Neue"/>
              </a:rPr>
              <a:t>str.strip</a:t>
            </a:r>
            <a:r>
              <a:rPr lang="en-US" sz="800" baseline="0" dirty="0" smtClean="0">
                <a:highlight>
                  <a:srgbClr val="FFFFFF"/>
                </a:highlight>
                <a:latin typeface="Helvetica Neue"/>
                <a:ea typeface="Helvetica Neue"/>
                <a:cs typeface="Helvetica Neue"/>
                <a:sym typeface="Helvetica Neue"/>
              </a:rPr>
              <a:t>()</a:t>
            </a:r>
            <a:endParaRPr lang="en-US" sz="800" dirty="0" smtClean="0">
              <a:highlight>
                <a:srgbClr val="FFFFFF"/>
              </a:highlight>
              <a:latin typeface="Helvetica Neue"/>
              <a:ea typeface="Helvetica Neue"/>
              <a:cs typeface="Helvetica Neue"/>
              <a:sym typeface="Helvetica Neue"/>
            </a:endParaRPr>
          </a:p>
          <a:p>
            <a:pPr lvl="0" rtl="0">
              <a:lnSpc>
                <a:spcPct val="142857"/>
              </a:lnSpc>
              <a:spcBef>
                <a:spcPts val="1100"/>
              </a:spcBef>
              <a:buNone/>
            </a:pPr>
            <a:endParaRPr lang="en-US" sz="800" dirty="0" smtClean="0">
              <a:highlight>
                <a:srgbClr val="FFFFFF"/>
              </a:highlight>
              <a:latin typeface="Helvetica Neue"/>
              <a:ea typeface="Helvetica Neue"/>
              <a:cs typeface="Helvetica Neue"/>
              <a:sym typeface="Helvetica Neue"/>
            </a:endParaRPr>
          </a:p>
          <a:p>
            <a:pPr lvl="0" rtl="0">
              <a:lnSpc>
                <a:spcPct val="142857"/>
              </a:lnSpc>
              <a:spcBef>
                <a:spcPts val="1100"/>
              </a:spcBef>
              <a:buNone/>
            </a:pPr>
            <a:endParaRPr lang="en" sz="800" dirty="0">
              <a:highlight>
                <a:srgbClr val="FFFFFF"/>
              </a:highligh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14</a:t>
            </a:fld>
            <a:endParaRPr lang="en-US"/>
          </a:p>
        </p:txBody>
      </p:sp>
    </p:spTree>
    <p:extLst>
      <p:ext uri="{BB962C8B-B14F-4D97-AF65-F5344CB8AC3E}">
        <p14:creationId xmlns:p14="http://schemas.microsoft.com/office/powerpoint/2010/main" val="172680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7076" rtl="0" eaLnBrk="0" fontAlgn="base" latinLnBrk="0" hangingPunct="0">
              <a:lnSpc>
                <a:spcPct val="115000"/>
              </a:lnSpc>
              <a:spcBef>
                <a:spcPts val="0"/>
              </a:spcBef>
              <a:spcAft>
                <a:spcPct val="0"/>
              </a:spcAft>
              <a:buClrTx/>
              <a:buSzTx/>
              <a:buFontTx/>
              <a:buNone/>
              <a:tabLst/>
              <a:defRPr/>
            </a:pPr>
            <a:r>
              <a:rPr lang="en" dirty="0" smtClean="0"/>
              <a:t>There</a:t>
            </a:r>
            <a:r>
              <a:rPr lang="en-US" dirty="0" smtClean="0"/>
              <a:t> are</a:t>
            </a:r>
            <a:r>
              <a:rPr lang="en" dirty="0" smtClean="0"/>
              <a:t> repeated space</a:t>
            </a:r>
            <a:r>
              <a:rPr lang="en-US" dirty="0" smtClean="0"/>
              <a:t>s</a:t>
            </a:r>
            <a:r>
              <a:rPr lang="en" dirty="0" smtClean="0"/>
              <a:t> in </a:t>
            </a:r>
            <a:r>
              <a:rPr lang="en-US" dirty="0" smtClean="0"/>
              <a:t>“</a:t>
            </a:r>
            <a:r>
              <a:rPr lang="en-US" dirty="0" smtClean="0">
                <a:highlight>
                  <a:srgbClr val="FFFFFF"/>
                </a:highlight>
              </a:rPr>
              <a:t>this  is  a string”</a:t>
            </a:r>
            <a:endParaRPr lang="en" dirty="0" smtClean="0">
              <a:highlight>
                <a:srgbClr val="FFFFFF"/>
              </a:highlight>
            </a:endParaRPr>
          </a:p>
          <a:p>
            <a:pPr lvl="0" rtl="0">
              <a:lnSpc>
                <a:spcPct val="115000"/>
              </a:lnSpc>
              <a:spcBef>
                <a:spcPts val="0"/>
              </a:spcBef>
              <a:buNone/>
            </a:pPr>
            <a:endParaRPr lang="en-US" dirty="0" smtClean="0"/>
          </a:p>
          <a:p>
            <a:pPr lvl="0" rtl="0">
              <a:lnSpc>
                <a:spcPct val="115000"/>
              </a:lnSpc>
              <a:spcBef>
                <a:spcPts val="0"/>
              </a:spcBef>
              <a:buNone/>
            </a:pPr>
            <a:r>
              <a:rPr lang="en-US" dirty="0" smtClean="0"/>
              <a:t>This</a:t>
            </a:r>
            <a:r>
              <a:rPr lang="en-US" baseline="0" dirty="0" smtClean="0"/>
              <a:t> u</a:t>
            </a:r>
            <a:r>
              <a:rPr lang="en" dirty="0" smtClean="0"/>
              <a:t>se</a:t>
            </a:r>
            <a:r>
              <a:rPr lang="en-US" dirty="0" smtClean="0"/>
              <a:t>s</a:t>
            </a:r>
            <a:r>
              <a:rPr lang="en" dirty="0" smtClean="0"/>
              <a:t> the RE (regular expression) library to clean up strings.  To use a regular expression (aka </a:t>
            </a:r>
            <a:r>
              <a:rPr lang="en" dirty="0" err="1" smtClean="0"/>
              <a:t>RegEx</a:t>
            </a:r>
            <a:r>
              <a:rPr lang="en" dirty="0" smtClean="0"/>
              <a:t>), you need to specify two patterns: one input pattern that will be applied repeatedly to the input text, and one output pattern that will be used in place of anything that matches the input pattern.  Regular expressions can be very powerful and can take a while to learn, but here are a couple of patterns that you’ll probably find helpful at some point. </a:t>
            </a:r>
            <a:endParaRPr lang="en-US" dirty="0" smtClean="0"/>
          </a:p>
          <a:p>
            <a:pPr lvl="0" rtl="0">
              <a:lnSpc>
                <a:spcPct val="115000"/>
              </a:lnSpc>
              <a:spcBef>
                <a:spcPts val="0"/>
              </a:spcBef>
              <a:buNone/>
            </a:pPr>
            <a:endParaRPr lang="en-US" dirty="0" smtClean="0"/>
          </a:p>
          <a:p>
            <a:pPr lvl="0" rtl="0">
              <a:lnSpc>
                <a:spcPct val="115000"/>
              </a:lnSpc>
              <a:spcBef>
                <a:spcPts val="0"/>
              </a:spcBef>
              <a:buNone/>
            </a:pPr>
            <a:r>
              <a:rPr lang="en" sz="800" dirty="0" smtClean="0"/>
              <a:t>^\w = everything that isn’t a character or number.</a:t>
            </a:r>
          </a:p>
          <a:p>
            <a:pPr lvl="0" rtl="0">
              <a:lnSpc>
                <a:spcPct val="115000"/>
              </a:lnSpc>
              <a:spcBef>
                <a:spcPts val="0"/>
              </a:spcBef>
              <a:buNone/>
            </a:pPr>
            <a:r>
              <a:rPr lang="en" sz="800" dirty="0" smtClean="0"/>
              <a:t>[] = a group of possible characters, e.g. [^\w ] = alphanumeric plus space. </a:t>
            </a:r>
          </a:p>
          <a:p>
            <a:pPr lvl="0" rtl="0">
              <a:lnSpc>
                <a:spcPct val="115000"/>
              </a:lnSpc>
              <a:spcBef>
                <a:spcPts val="0"/>
              </a:spcBef>
              <a:buNone/>
            </a:pPr>
            <a:r>
              <a:rPr lang="en" sz="800" dirty="0" smtClean="0"/>
              <a:t>\s+,\s+ = one or more spaces followed by a comma then one or more spaces</a:t>
            </a:r>
          </a:p>
          <a:p>
            <a:pPr lvl="0" rtl="0">
              <a:lnSpc>
                <a:spcPct val="115000"/>
              </a:lnSpc>
              <a:spcBef>
                <a:spcPts val="0"/>
              </a:spcBef>
              <a:buNone/>
            </a:pPr>
            <a:endParaRPr lang="en-US" dirty="0" smtClean="0"/>
          </a:p>
          <a:p>
            <a:pPr lvl="0" rtl="0">
              <a:lnSpc>
                <a:spcPct val="115000"/>
              </a:lnSpc>
              <a:spcBef>
                <a:spcPts val="0"/>
              </a:spcBef>
              <a:buNone/>
            </a:pPr>
            <a:r>
              <a:rPr lang="en-US" dirty="0" smtClean="0"/>
              <a:t>All the</a:t>
            </a:r>
            <a:r>
              <a:rPr lang="en-US" baseline="0" dirty="0" smtClean="0"/>
              <a:t> things you can do with Pandas text columns: http://</a:t>
            </a:r>
            <a:r>
              <a:rPr lang="en-US" baseline="0" dirty="0" err="1" smtClean="0"/>
              <a:t>pandas.pydata.org</a:t>
            </a:r>
            <a:r>
              <a:rPr lang="en-US" baseline="0" dirty="0" smtClean="0"/>
              <a:t>/pandas-docs/stable/</a:t>
            </a:r>
            <a:r>
              <a:rPr lang="en-US" baseline="0" dirty="0" err="1" smtClean="0"/>
              <a:t>text.html</a:t>
            </a:r>
            <a:endParaRPr lang="en-US" baseline="0" dirty="0" smtClean="0"/>
          </a:p>
          <a:p>
            <a:pPr lvl="0" rtl="0">
              <a:lnSpc>
                <a:spcPct val="115000"/>
              </a:lnSpc>
              <a:spcBef>
                <a:spcPts val="0"/>
              </a:spcBef>
              <a:buNone/>
            </a:pPr>
            <a:r>
              <a:rPr lang="en-US" dirty="0" smtClean="0"/>
              <a:t>All those regular expression codes: https://</a:t>
            </a:r>
            <a:r>
              <a:rPr lang="en-US" dirty="0" err="1" smtClean="0"/>
              <a:t>docs.python.org</a:t>
            </a:r>
            <a:r>
              <a:rPr lang="en-US" dirty="0" smtClean="0"/>
              <a:t>/3/library/</a:t>
            </a:r>
            <a:r>
              <a:rPr lang="en-US" dirty="0" err="1" smtClean="0"/>
              <a:t>re.html</a:t>
            </a:r>
            <a:endParaRPr lang="en"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15</a:t>
            </a:fld>
            <a:endParaRPr lang="en-US"/>
          </a:p>
        </p:txBody>
      </p:sp>
    </p:spTree>
    <p:extLst>
      <p:ext uri="{BB962C8B-B14F-4D97-AF65-F5344CB8AC3E}">
        <p14:creationId xmlns:p14="http://schemas.microsoft.com/office/powerpoint/2010/main" val="1410373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16</a:t>
            </a:fld>
            <a:endParaRPr lang="en-US"/>
          </a:p>
        </p:txBody>
      </p:sp>
    </p:spTree>
    <p:extLst>
      <p:ext uri="{BB962C8B-B14F-4D97-AF65-F5344CB8AC3E}">
        <p14:creationId xmlns:p14="http://schemas.microsoft.com/office/powerpoint/2010/main" val="1413321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17</a:t>
            </a:fld>
            <a:endParaRPr lang="en-US"/>
          </a:p>
        </p:txBody>
      </p:sp>
    </p:spTree>
    <p:extLst>
      <p:ext uri="{BB962C8B-B14F-4D97-AF65-F5344CB8AC3E}">
        <p14:creationId xmlns:p14="http://schemas.microsoft.com/office/powerpoint/2010/main" val="671621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7076" rtl="0" eaLnBrk="0" fontAlgn="base" latinLnBrk="0" hangingPunct="0">
              <a:lnSpc>
                <a:spcPct val="100000"/>
              </a:lnSpc>
              <a:spcBef>
                <a:spcPct val="30000"/>
              </a:spcBef>
              <a:spcAft>
                <a:spcPct val="0"/>
              </a:spcAft>
              <a:buClrTx/>
              <a:buSzTx/>
              <a:buFontTx/>
              <a:buNone/>
              <a:tabLst/>
              <a:defRPr/>
            </a:pPr>
            <a:r>
              <a:rPr lang="en" dirty="0" smtClean="0"/>
              <a:t>European vs American?  Name of month vs number?  Python comes with a bunch of date reformatting libraries that can convert between these. </a:t>
            </a:r>
            <a:endParaRPr lang="en-US" dirty="0" smtClean="0"/>
          </a:p>
          <a:p>
            <a:pPr marL="0" marR="0" lvl="0" indent="0" algn="l" defTabSz="287076" rtl="0" eaLnBrk="0" fontAlgn="base" latinLnBrk="0" hangingPunct="0">
              <a:lnSpc>
                <a:spcPct val="100000"/>
              </a:lnSpc>
              <a:spcBef>
                <a:spcPct val="30000"/>
              </a:spcBef>
              <a:spcAft>
                <a:spcPct val="0"/>
              </a:spcAft>
              <a:buClrTx/>
              <a:buSzTx/>
              <a:buFontTx/>
              <a:buNone/>
              <a:tabLst/>
              <a:defRPr/>
            </a:pPr>
            <a:r>
              <a:rPr lang="en" dirty="0" smtClean="0">
                <a:solidFill>
                  <a:srgbClr val="414141"/>
                </a:solidFill>
              </a:rPr>
              <a:t>More about date formats in </a:t>
            </a:r>
            <a:r>
              <a:rPr lang="en" dirty="0" smtClean="0">
                <a:solidFill>
                  <a:srgbClr val="414141"/>
                </a:solidFill>
                <a:hlinkClick r:id="rId3"/>
              </a:rPr>
              <a:t> </a:t>
            </a:r>
            <a:r>
              <a:rPr lang="en" u="sng" dirty="0" smtClean="0">
                <a:solidFill>
                  <a:schemeClr val="accent5"/>
                </a:solidFill>
                <a:hlinkClick r:id="rId3"/>
              </a:rPr>
              <a:t>https://docs.python.org/3/library/datetime.html</a:t>
            </a:r>
            <a:r>
              <a:rPr lang="en-US" u="none" dirty="0" smtClean="0">
                <a:solidFill>
                  <a:schemeClr val="accent5"/>
                </a:solidFill>
              </a:rPr>
              <a:t> and http://</a:t>
            </a:r>
            <a:r>
              <a:rPr lang="en-US" u="none" dirty="0" err="1" smtClean="0">
                <a:solidFill>
                  <a:schemeClr val="accent5"/>
                </a:solidFill>
              </a:rPr>
              <a:t>pandas.pydata.org</a:t>
            </a:r>
            <a:r>
              <a:rPr lang="en-US" u="none" dirty="0" smtClean="0">
                <a:solidFill>
                  <a:schemeClr val="accent5"/>
                </a:solidFill>
              </a:rPr>
              <a:t>/pandas-docs/stable/</a:t>
            </a:r>
            <a:r>
              <a:rPr lang="en-US" u="none" dirty="0" err="1" smtClean="0">
                <a:solidFill>
                  <a:schemeClr val="accent5"/>
                </a:solidFill>
              </a:rPr>
              <a:t>api.html#datetimelike-properties</a:t>
            </a:r>
            <a:r>
              <a:rPr lang="en-US" u="none" dirty="0" smtClean="0">
                <a:solidFill>
                  <a:schemeClr val="accent5"/>
                </a:solidFill>
              </a:rPr>
              <a:t> (NB Monday= day 0, Sunday=day 6).</a:t>
            </a:r>
            <a:endParaRPr lang="en-US" u="none" dirty="0" smtClean="0"/>
          </a:p>
          <a:p>
            <a:endParaRPr lang="en-US" sz="800" kern="1200" dirty="0" smtClean="0">
              <a:solidFill>
                <a:schemeClr val="tx1"/>
              </a:solidFill>
              <a:latin typeface="+mn-lt"/>
              <a:ea typeface="ＭＳ Ｐゴシック" charset="0"/>
              <a:cs typeface="ＭＳ Ｐゴシック" charset="0"/>
            </a:endParaRPr>
          </a:p>
          <a:p>
            <a:pPr marL="0" marR="0" lvl="0" indent="0" algn="l" defTabSz="287076" rtl="0" eaLnBrk="0" fontAlgn="base" latinLnBrk="0" hangingPunct="0">
              <a:lnSpc>
                <a:spcPct val="100000"/>
              </a:lnSpc>
              <a:spcBef>
                <a:spcPct val="30000"/>
              </a:spcBef>
              <a:spcAft>
                <a:spcPct val="0"/>
              </a:spcAft>
              <a:buClrTx/>
              <a:buSzTx/>
              <a:buFontTx/>
              <a:buNone/>
              <a:tabLst/>
              <a:defRPr/>
            </a:pPr>
            <a:r>
              <a:rPr lang="en-US" sz="800" kern="1200" dirty="0" smtClean="0">
                <a:solidFill>
                  <a:schemeClr val="tx1"/>
                </a:solidFill>
                <a:latin typeface="+mn-lt"/>
                <a:ea typeface="ＭＳ Ｐゴシック" charset="0"/>
                <a:cs typeface="ＭＳ Ｐゴシック" charset="0"/>
              </a:rPr>
              <a:t>If you</a:t>
            </a:r>
            <a:r>
              <a:rPr lang="en-US" sz="800" kern="1200" baseline="0" dirty="0" smtClean="0">
                <a:solidFill>
                  <a:schemeClr val="tx1"/>
                </a:solidFill>
                <a:latin typeface="+mn-lt"/>
                <a:ea typeface="ＭＳ Ｐゴシック" charset="0"/>
                <a:cs typeface="ＭＳ Ｐゴシック" charset="0"/>
              </a:rPr>
              <a:t> need them, the </a:t>
            </a:r>
            <a:r>
              <a:rPr lang="en-US" sz="800" kern="1200" baseline="0" dirty="0" err="1" smtClean="0">
                <a:solidFill>
                  <a:schemeClr val="tx1"/>
                </a:solidFill>
                <a:latin typeface="+mn-lt"/>
                <a:ea typeface="ＭＳ Ｐゴシック" charset="0"/>
                <a:cs typeface="ＭＳ Ｐゴシック" charset="0"/>
              </a:rPr>
              <a:t>datetime</a:t>
            </a:r>
            <a:r>
              <a:rPr lang="en-US" sz="800" kern="1200" baseline="0" dirty="0" smtClean="0">
                <a:solidFill>
                  <a:schemeClr val="tx1"/>
                </a:solidFill>
                <a:latin typeface="+mn-lt"/>
                <a:ea typeface="ＭＳ Ｐゴシック" charset="0"/>
                <a:cs typeface="ＭＳ Ｐゴシック" charset="0"/>
              </a:rPr>
              <a:t> library has some powerful date-handing libraries, e.g. </a:t>
            </a:r>
          </a:p>
          <a:p>
            <a:pPr lvl="0">
              <a:spcBef>
                <a:spcPts val="0"/>
              </a:spcBef>
              <a:spcAft>
                <a:spcPts val="1800"/>
              </a:spcAft>
              <a:buNone/>
            </a:pPr>
            <a:r>
              <a:rPr lang="en" sz="800" dirty="0" smtClean="0">
                <a:solidFill>
                  <a:srgbClr val="002060"/>
                </a:solidFill>
                <a:latin typeface="Calibri" charset="0"/>
                <a:ea typeface="Calibri" charset="0"/>
                <a:cs typeface="Calibri" charset="0"/>
              </a:rPr>
              <a:t>import </a:t>
            </a:r>
            <a:r>
              <a:rPr lang="en" sz="800" dirty="0" err="1" smtClean="0">
                <a:solidFill>
                  <a:srgbClr val="002060"/>
                </a:solidFill>
                <a:latin typeface="Calibri" charset="0"/>
                <a:ea typeface="Calibri" charset="0"/>
                <a:cs typeface="Calibri" charset="0"/>
              </a:rPr>
              <a:t>datetime</a:t>
            </a:r>
            <a:endParaRPr lang="en" sz="800" dirty="0" smtClean="0">
              <a:solidFill>
                <a:srgbClr val="002060"/>
              </a:solidFill>
              <a:latin typeface="Calibri" charset="0"/>
              <a:ea typeface="Calibri" charset="0"/>
              <a:cs typeface="Calibri" charset="0"/>
            </a:endParaRPr>
          </a:p>
          <a:p>
            <a:pPr lvl="0">
              <a:spcBef>
                <a:spcPts val="0"/>
              </a:spcBef>
              <a:spcAft>
                <a:spcPts val="1800"/>
              </a:spcAft>
              <a:buNone/>
            </a:pPr>
            <a:r>
              <a:rPr lang="en" sz="800" dirty="0" err="1" smtClean="0">
                <a:solidFill>
                  <a:srgbClr val="002060"/>
                </a:solidFill>
                <a:latin typeface="Calibri" charset="0"/>
                <a:ea typeface="Calibri" charset="0"/>
                <a:cs typeface="Calibri" charset="0"/>
              </a:rPr>
              <a:t>date_string</a:t>
            </a:r>
            <a:r>
              <a:rPr lang="en" sz="800" dirty="0" smtClean="0">
                <a:solidFill>
                  <a:srgbClr val="002060"/>
                </a:solidFill>
                <a:latin typeface="Calibri" charset="0"/>
                <a:ea typeface="Calibri" charset="0"/>
                <a:cs typeface="Calibri" charset="0"/>
              </a:rPr>
              <a:t> = “14/03/48"</a:t>
            </a:r>
          </a:p>
          <a:p>
            <a:pPr lvl="0">
              <a:spcBef>
                <a:spcPts val="0"/>
              </a:spcBef>
              <a:spcAft>
                <a:spcPts val="1800"/>
              </a:spcAft>
              <a:buNone/>
            </a:pPr>
            <a:r>
              <a:rPr lang="en" sz="800" dirty="0" err="1" smtClean="0">
                <a:solidFill>
                  <a:srgbClr val="002060"/>
                </a:solidFill>
                <a:latin typeface="Calibri" charset="0"/>
                <a:ea typeface="Calibri" charset="0"/>
                <a:cs typeface="Calibri" charset="0"/>
              </a:rPr>
              <a:t>datetime.datetime.strptime</a:t>
            </a:r>
            <a:r>
              <a:rPr lang="en" sz="800" dirty="0" smtClean="0">
                <a:solidFill>
                  <a:srgbClr val="002060"/>
                </a:solidFill>
                <a:latin typeface="Calibri" charset="0"/>
                <a:ea typeface="Calibri" charset="0"/>
                <a:cs typeface="Calibri" charset="0"/>
              </a:rPr>
              <a:t>(</a:t>
            </a:r>
            <a:r>
              <a:rPr lang="en" sz="800" dirty="0" err="1" smtClean="0">
                <a:solidFill>
                  <a:srgbClr val="002060"/>
                </a:solidFill>
                <a:latin typeface="Calibri" charset="0"/>
                <a:ea typeface="Calibri" charset="0"/>
                <a:cs typeface="Calibri" charset="0"/>
              </a:rPr>
              <a:t>date_string</a:t>
            </a:r>
            <a:r>
              <a:rPr lang="en" sz="800" dirty="0" smtClean="0">
                <a:solidFill>
                  <a:srgbClr val="002060"/>
                </a:solidFill>
                <a:latin typeface="Calibri" charset="0"/>
                <a:ea typeface="Calibri" charset="0"/>
                <a:cs typeface="Calibri" charset="0"/>
              </a:rPr>
              <a:t>, ‘%m/%d/%y').</a:t>
            </a:r>
            <a:r>
              <a:rPr lang="en" sz="800" dirty="0" err="1" smtClean="0">
                <a:solidFill>
                  <a:srgbClr val="002060"/>
                </a:solidFill>
                <a:latin typeface="Calibri" charset="0"/>
                <a:ea typeface="Calibri" charset="0"/>
                <a:cs typeface="Calibri" charset="0"/>
              </a:rPr>
              <a:t>strftime</a:t>
            </a:r>
            <a:r>
              <a:rPr lang="en" sz="800" dirty="0" smtClean="0">
                <a:solidFill>
                  <a:srgbClr val="002060"/>
                </a:solidFill>
                <a:latin typeface="Calibri" charset="0"/>
                <a:ea typeface="Calibri" charset="0"/>
                <a:cs typeface="Calibri" charset="0"/>
              </a:rPr>
              <a:t>('%m/%d/%Y')</a:t>
            </a:r>
            <a:r>
              <a:rPr lang="en-US" sz="800" dirty="0" smtClean="0">
                <a:solidFill>
                  <a:srgbClr val="002060"/>
                </a:solidFill>
                <a:latin typeface="Calibri" charset="0"/>
                <a:ea typeface="Calibri" charset="0"/>
                <a:cs typeface="Calibri" charset="0"/>
              </a:rPr>
              <a:t> </a:t>
            </a:r>
          </a:p>
          <a:p>
            <a:pPr lvl="0">
              <a:spcBef>
                <a:spcPts val="0"/>
              </a:spcBef>
              <a:spcAft>
                <a:spcPts val="1800"/>
              </a:spcAft>
              <a:buNone/>
            </a:pPr>
            <a:endParaRPr lang="en-US" sz="800" dirty="0" smtClean="0">
              <a:solidFill>
                <a:srgbClr val="002060"/>
              </a:solidFill>
              <a:latin typeface="Calibri" charset="0"/>
              <a:ea typeface="Calibri" charset="0"/>
              <a:cs typeface="Calibri" charset="0"/>
            </a:endParaRPr>
          </a:p>
          <a:p>
            <a:pPr lvl="0">
              <a:spcBef>
                <a:spcPts val="0"/>
              </a:spcBef>
              <a:spcAft>
                <a:spcPts val="1800"/>
              </a:spcAft>
              <a:buNone/>
            </a:pPr>
            <a:r>
              <a:rPr lang="en-US" sz="800" dirty="0" smtClean="0">
                <a:solidFill>
                  <a:srgbClr val="002060"/>
                </a:solidFill>
                <a:latin typeface="Calibri" charset="0"/>
                <a:ea typeface="Calibri" charset="0"/>
                <a:cs typeface="Calibri" charset="0"/>
              </a:rPr>
              <a:t>PS try </a:t>
            </a:r>
            <a:r>
              <a:rPr lang="en-US" sz="800" kern="1200" dirty="0" err="1" smtClean="0">
                <a:solidFill>
                  <a:schemeClr val="tx1"/>
                </a:solidFill>
                <a:latin typeface="+mn-lt"/>
                <a:ea typeface="ＭＳ Ｐゴシック" charset="0"/>
                <a:cs typeface="ＭＳ Ｐゴシック" charset="0"/>
              </a:rPr>
              <a:t>pd.pivot_table</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df</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weeknumber</a:t>
            </a:r>
            <a:r>
              <a:rPr lang="en-US" sz="800" kern="1200" dirty="0" smtClean="0">
                <a:solidFill>
                  <a:schemeClr val="tx1"/>
                </a:solidFill>
                <a:latin typeface="+mn-lt"/>
                <a:ea typeface="ＭＳ Ｐゴシック" charset="0"/>
                <a:cs typeface="ＭＳ Ｐゴシック" charset="0"/>
              </a:rPr>
              <a:t>', 'weekday', 'date']], index=['</a:t>
            </a:r>
            <a:r>
              <a:rPr lang="en-US" sz="800" kern="1200" dirty="0" err="1" smtClean="0">
                <a:solidFill>
                  <a:schemeClr val="tx1"/>
                </a:solidFill>
                <a:latin typeface="+mn-lt"/>
                <a:ea typeface="ＭＳ Ｐゴシック" charset="0"/>
                <a:cs typeface="ＭＳ Ｐゴシック" charset="0"/>
              </a:rPr>
              <a:t>weeknumber</a:t>
            </a:r>
            <a:r>
              <a:rPr lang="en-US" sz="800" kern="1200" dirty="0" smtClean="0">
                <a:solidFill>
                  <a:schemeClr val="tx1"/>
                </a:solidFill>
                <a:latin typeface="+mn-lt"/>
                <a:ea typeface="ＭＳ Ｐゴシック" charset="0"/>
                <a:cs typeface="ＭＳ Ｐゴシック" charset="0"/>
              </a:rPr>
              <a:t>'], columns='weekday', </a:t>
            </a:r>
            <a:r>
              <a:rPr lang="en-US" sz="800" kern="1200" dirty="0" err="1" smtClean="0">
                <a:solidFill>
                  <a:schemeClr val="tx1"/>
                </a:solidFill>
                <a:latin typeface="+mn-lt"/>
                <a:ea typeface="ＭＳ Ｐゴシック" charset="0"/>
                <a:cs typeface="ＭＳ Ｐゴシック" charset="0"/>
              </a:rPr>
              <a:t>aggfunc</a:t>
            </a:r>
            <a:r>
              <a:rPr lang="en-US" sz="800" kern="1200" dirty="0" smtClean="0">
                <a:solidFill>
                  <a:schemeClr val="tx1"/>
                </a:solidFill>
                <a:latin typeface="+mn-lt"/>
                <a:ea typeface="ＭＳ Ｐゴシック" charset="0"/>
                <a:cs typeface="ＭＳ Ｐゴシック" charset="0"/>
              </a:rPr>
              <a:t>='count') to see the</a:t>
            </a:r>
            <a:r>
              <a:rPr lang="en-US" sz="800" kern="1200" baseline="0" dirty="0" smtClean="0">
                <a:solidFill>
                  <a:schemeClr val="tx1"/>
                </a:solidFill>
                <a:latin typeface="+mn-lt"/>
                <a:ea typeface="ＭＳ Ｐゴシック" charset="0"/>
                <a:cs typeface="ＭＳ Ｐゴシック" charset="0"/>
              </a:rPr>
              <a:t> number of calls on each day.</a:t>
            </a:r>
            <a:endParaRPr lang="en-US" sz="800" dirty="0" smtClean="0">
              <a:solidFill>
                <a:srgbClr val="002060"/>
              </a:solidFill>
              <a:latin typeface="Calibri" charset="0"/>
              <a:ea typeface="Calibri" charset="0"/>
              <a:cs typeface="Calibri" charset="0"/>
            </a:endParaRPr>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18</a:t>
            </a:fld>
            <a:endParaRPr lang="en-US"/>
          </a:p>
        </p:txBody>
      </p:sp>
    </p:spTree>
    <p:extLst>
      <p:ext uri="{BB962C8B-B14F-4D97-AF65-F5344CB8AC3E}">
        <p14:creationId xmlns:p14="http://schemas.microsoft.com/office/powerpoint/2010/main" val="2115913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19</a:t>
            </a:fld>
            <a:endParaRPr lang="en-US"/>
          </a:p>
        </p:txBody>
      </p:sp>
    </p:spTree>
    <p:extLst>
      <p:ext uri="{BB962C8B-B14F-4D97-AF65-F5344CB8AC3E}">
        <p14:creationId xmlns:p14="http://schemas.microsoft.com/office/powerpoint/2010/main" val="82451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a:t>
            </a:fld>
            <a:endParaRPr lang="en-US"/>
          </a:p>
        </p:txBody>
      </p:sp>
    </p:spTree>
    <p:extLst>
      <p:ext uri="{BB962C8B-B14F-4D97-AF65-F5344CB8AC3E}">
        <p14:creationId xmlns:p14="http://schemas.microsoft.com/office/powerpoint/2010/main" val="320263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a:t>
            </a:r>
            <a:r>
              <a:rPr lang="en-US" baseline="0" dirty="0" smtClean="0"/>
              <a:t> parts to a </a:t>
            </a:r>
            <a:r>
              <a:rPr lang="en-US" baseline="0" dirty="0" err="1" smtClean="0"/>
              <a:t>groupby</a:t>
            </a:r>
            <a:r>
              <a:rPr lang="en-US" baseline="0" dirty="0" smtClean="0"/>
              <a:t> call… </a:t>
            </a:r>
          </a:p>
          <a:p>
            <a:pPr marL="171450" indent="-171450">
              <a:buFont typeface="Arial" charset="0"/>
              <a:buChar char="•"/>
            </a:pPr>
            <a:r>
              <a:rPr lang="en-US" baseline="0" dirty="0" smtClean="0"/>
              <a:t>The list of columns whose combinations you want to look at (e.g. [‘date’, ‘outcome’]); </a:t>
            </a:r>
          </a:p>
          <a:p>
            <a:pPr marL="171450" indent="-171450">
              <a:buFont typeface="Arial" charset="0"/>
              <a:buChar char="•"/>
            </a:pPr>
            <a:r>
              <a:rPr lang="en-US" dirty="0" smtClean="0"/>
              <a:t>The column that you want to process (e.g. ‘counter’)</a:t>
            </a:r>
          </a:p>
          <a:p>
            <a:pPr marL="171450" indent="-171450">
              <a:buFont typeface="Arial" charset="0"/>
              <a:buChar char="•"/>
            </a:pPr>
            <a:r>
              <a:rPr lang="en-US" dirty="0" smtClean="0"/>
              <a:t>The processing that you want to do to</a:t>
            </a:r>
            <a:r>
              <a:rPr lang="en-US" baseline="0" dirty="0" smtClean="0"/>
              <a:t> that column (e.g. count(), sum(), mean() </a:t>
            </a:r>
            <a:r>
              <a:rPr lang="en-US" baseline="0" dirty="0" err="1" smtClean="0"/>
              <a:t>etc</a:t>
            </a:r>
            <a:r>
              <a:rPr lang="en-US" baseline="0" dirty="0" smtClean="0"/>
              <a:t>)</a:t>
            </a:r>
          </a:p>
          <a:p>
            <a:pPr marL="171450" indent="-171450">
              <a:buFont typeface="Arial" charset="0"/>
              <a:buChar char="•"/>
            </a:pPr>
            <a:r>
              <a:rPr lang="en-US" baseline="0" dirty="0" smtClean="0"/>
              <a:t>All other columns are ignored</a:t>
            </a:r>
            <a:endParaRPr lang="en-US" dirty="0" smtClean="0"/>
          </a:p>
          <a:p>
            <a:r>
              <a:rPr lang="en-US" dirty="0" err="1" smtClean="0"/>
              <a:t>Groupby</a:t>
            </a:r>
            <a:r>
              <a:rPr lang="en-US" dirty="0" smtClean="0"/>
              <a:t> produces a </a:t>
            </a:r>
            <a:r>
              <a:rPr lang="en-US" dirty="0" err="1" smtClean="0"/>
              <a:t>normalised</a:t>
            </a:r>
            <a:r>
              <a:rPr lang="en-US" baseline="0" dirty="0" smtClean="0"/>
              <a:t> output (every data point is on its own row), which is the type of input needed by </a:t>
            </a:r>
            <a:r>
              <a:rPr lang="en-US" baseline="0" dirty="0" err="1" smtClean="0"/>
              <a:t>visualisation</a:t>
            </a:r>
            <a:r>
              <a:rPr lang="en-US" baseline="0" dirty="0" smtClean="0"/>
              <a:t> software (e.g. Tableau) and machine learning algorithms. </a:t>
            </a:r>
            <a:endParaRPr lang="en-US" dirty="0" smtClean="0"/>
          </a:p>
          <a:p>
            <a:endParaRPr lang="en-US" dirty="0" smtClean="0"/>
          </a:p>
          <a:p>
            <a:r>
              <a:rPr lang="en-US" dirty="0" smtClean="0"/>
              <a:t>Left image: </a:t>
            </a:r>
            <a:r>
              <a:rPr lang="en-US" dirty="0" err="1" smtClean="0"/>
              <a:t>dataframe</a:t>
            </a:r>
            <a:r>
              <a:rPr lang="en-US" dirty="0" smtClean="0"/>
              <a:t> created by </a:t>
            </a:r>
            <a:r>
              <a:rPr lang="en-US" dirty="0" err="1" smtClean="0"/>
              <a:t>pd.DataFrame</a:t>
            </a:r>
            <a:r>
              <a:rPr lang="en-US" dirty="0" smtClean="0"/>
              <a:t>.</a:t>
            </a:r>
            <a:r>
              <a:rPr lang="en-US" baseline="0" dirty="0" smtClean="0"/>
              <a:t>  Right image: result of the </a:t>
            </a:r>
            <a:r>
              <a:rPr lang="en-US" baseline="0" dirty="0" err="1" smtClean="0"/>
              <a:t>groupby</a:t>
            </a:r>
            <a:r>
              <a:rPr lang="en-US" baseline="0" dirty="0" smtClean="0"/>
              <a:t>() call.  This counts every unique *combination* of A and B values (you can do this for more than 2 columns too), e.g. there are 2 </a:t>
            </a:r>
            <a:r>
              <a:rPr lang="en-US" baseline="0" dirty="0" err="1" smtClean="0"/>
              <a:t>occurrances</a:t>
            </a:r>
            <a:r>
              <a:rPr lang="en-US" baseline="0" dirty="0" smtClean="0"/>
              <a:t> of (A=a, B=1) but only 1 occurrence of (A=a, b=2), and puts those counts into all the remaining columns.  We’ve used [‘phone’] to select just the ‘phone’ column, .count() to return the number of times this combination occurs (things like .mean() are also available), and .</a:t>
            </a:r>
            <a:r>
              <a:rPr lang="en-US" baseline="0" dirty="0" err="1" smtClean="0"/>
              <a:t>reset_index</a:t>
            </a:r>
            <a:r>
              <a:rPr lang="en-US" baseline="0" dirty="0" smtClean="0"/>
              <a:t>() to convert this from </a:t>
            </a:r>
            <a:r>
              <a:rPr lang="en-US" baseline="0" dirty="0" err="1" smtClean="0"/>
              <a:t>group_by’s</a:t>
            </a:r>
            <a:r>
              <a:rPr lang="en-US" baseline="0" dirty="0" smtClean="0"/>
              <a:t> output format (which is a tree-like structure) back into a usable </a:t>
            </a:r>
            <a:r>
              <a:rPr lang="en-US" baseline="0" dirty="0" err="1" smtClean="0"/>
              <a:t>dataframe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20</a:t>
            </a:fld>
            <a:endParaRPr lang="en-US"/>
          </a:p>
        </p:txBody>
      </p:sp>
    </p:spTree>
    <p:extLst>
      <p:ext uri="{BB962C8B-B14F-4D97-AF65-F5344CB8AC3E}">
        <p14:creationId xmlns:p14="http://schemas.microsoft.com/office/powerpoint/2010/main" val="36738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7076" rtl="0" eaLnBrk="0" fontAlgn="base" latinLnBrk="0" hangingPunct="0">
              <a:lnSpc>
                <a:spcPct val="100000"/>
              </a:lnSpc>
              <a:spcBef>
                <a:spcPct val="30000"/>
              </a:spcBef>
              <a:spcAft>
                <a:spcPct val="0"/>
              </a:spcAft>
              <a:buClrTx/>
              <a:buSzTx/>
              <a:buFontTx/>
              <a:buNone/>
              <a:tabLst/>
              <a:defRPr/>
            </a:pPr>
            <a:r>
              <a:rPr lang="en-US" dirty="0" smtClean="0"/>
              <a:t>There</a:t>
            </a:r>
            <a:r>
              <a:rPr lang="en-US" baseline="0" dirty="0" smtClean="0"/>
              <a:t> are 4 parts to a pivot table:</a:t>
            </a:r>
          </a:p>
          <a:p>
            <a:pPr marL="171450" marR="0" lvl="0" indent="-171450" algn="l" defTabSz="287076" rtl="0" eaLnBrk="0" fontAlgn="base" latinLnBrk="0" hangingPunct="0">
              <a:lnSpc>
                <a:spcPct val="100000"/>
              </a:lnSpc>
              <a:spcBef>
                <a:spcPct val="30000"/>
              </a:spcBef>
              <a:spcAft>
                <a:spcPct val="0"/>
              </a:spcAft>
              <a:buClrTx/>
              <a:buSzTx/>
              <a:buFont typeface="Arial" charset="0"/>
              <a:buChar char="•"/>
              <a:tabLst/>
              <a:defRPr/>
            </a:pPr>
            <a:r>
              <a:rPr lang="en-US" baseline="0" dirty="0" smtClean="0"/>
              <a:t>The index, e.g. the column down the left side of the output (‘date’)</a:t>
            </a:r>
          </a:p>
          <a:p>
            <a:pPr marL="171450" indent="-171450">
              <a:buFont typeface="Arial" charset="0"/>
              <a:buChar char="•"/>
            </a:pPr>
            <a:r>
              <a:rPr lang="en-US" dirty="0" smtClean="0"/>
              <a:t>The column that you want to process (e.g. ‘outcome’). If this isn’t specified, the process</a:t>
            </a:r>
            <a:r>
              <a:rPr lang="en-US" baseline="0" dirty="0" smtClean="0"/>
              <a:t> is applied to every column value</a:t>
            </a:r>
            <a:endParaRPr lang="en-US" dirty="0" smtClean="0"/>
          </a:p>
          <a:p>
            <a:pPr marL="171450" indent="-171450">
              <a:buFont typeface="Arial" charset="0"/>
              <a:buChar char="•"/>
            </a:pPr>
            <a:r>
              <a:rPr lang="en-US" dirty="0" smtClean="0"/>
              <a:t>The processing that you want to do to</a:t>
            </a:r>
            <a:r>
              <a:rPr lang="en-US" baseline="0" dirty="0" smtClean="0"/>
              <a:t> that column (e.g. count(), sum(), mean() </a:t>
            </a:r>
            <a:r>
              <a:rPr lang="en-US" baseline="0" dirty="0" err="1" smtClean="0"/>
              <a:t>etc</a:t>
            </a:r>
            <a:r>
              <a:rPr lang="en-US" baseline="0" dirty="0" smtClean="0"/>
              <a:t>)</a:t>
            </a:r>
          </a:p>
          <a:p>
            <a:pPr marL="171450" marR="0" lvl="0" indent="-171450" algn="l" defTabSz="287076" rtl="0" eaLnBrk="0" fontAlgn="base" latinLnBrk="0" hangingPunct="0">
              <a:lnSpc>
                <a:spcPct val="100000"/>
              </a:lnSpc>
              <a:spcBef>
                <a:spcPct val="30000"/>
              </a:spcBef>
              <a:spcAft>
                <a:spcPct val="0"/>
              </a:spcAft>
              <a:buClrTx/>
              <a:buSzTx/>
              <a:buFont typeface="Arial" charset="0"/>
              <a:buChar char="•"/>
              <a:tabLst/>
              <a:defRPr/>
            </a:pPr>
            <a:r>
              <a:rPr lang="en-US" dirty="0" smtClean="0"/>
              <a:t>Values will be shown for all other columns (along the top of</a:t>
            </a:r>
            <a:r>
              <a:rPr lang="en-US" baseline="0" dirty="0" smtClean="0"/>
              <a:t> the output)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21</a:t>
            </a:fld>
            <a:endParaRPr lang="en-US"/>
          </a:p>
        </p:txBody>
      </p:sp>
    </p:spTree>
    <p:extLst>
      <p:ext uri="{BB962C8B-B14F-4D97-AF65-F5344CB8AC3E}">
        <p14:creationId xmlns:p14="http://schemas.microsoft.com/office/powerpoint/2010/main" val="670447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7076" rtl="0" eaLnBrk="0" fontAlgn="base" latinLnBrk="0" hangingPunct="0">
              <a:lnSpc>
                <a:spcPct val="100000"/>
              </a:lnSpc>
              <a:spcBef>
                <a:spcPct val="30000"/>
              </a:spcBef>
              <a:spcAft>
                <a:spcPct val="0"/>
              </a:spcAft>
              <a:buClrTx/>
              <a:buSzTx/>
              <a:buFontTx/>
              <a:buNone/>
              <a:tabLst/>
              <a:defRPr/>
            </a:pPr>
            <a:r>
              <a:rPr lang="en-US" dirty="0" smtClean="0"/>
              <a:t>&lt;SJT: change out table for straight</a:t>
            </a:r>
            <a:r>
              <a:rPr lang="en-US" baseline="0" dirty="0" smtClean="0"/>
              <a:t> one&gt;</a:t>
            </a:r>
            <a:endParaRPr lang="en-US" dirty="0" smtClean="0"/>
          </a:p>
          <a:p>
            <a:pPr marL="0" marR="0" lvl="0" indent="0" algn="l" defTabSz="287076" rtl="0" eaLnBrk="0" fontAlgn="base" latinLnBrk="0" hangingPunct="0">
              <a:lnSpc>
                <a:spcPct val="100000"/>
              </a:lnSpc>
              <a:spcBef>
                <a:spcPct val="30000"/>
              </a:spcBef>
              <a:spcAft>
                <a:spcPct val="0"/>
              </a:spcAft>
              <a:buClrTx/>
              <a:buSzTx/>
              <a:buFontTx/>
              <a:buNone/>
              <a:tabLst/>
              <a:defRPr/>
            </a:pPr>
            <a:r>
              <a:rPr lang="en-US" dirty="0" smtClean="0"/>
              <a:t>There</a:t>
            </a:r>
            <a:r>
              <a:rPr lang="en-US" baseline="0" dirty="0" smtClean="0"/>
              <a:t> are 4 parts to a pivot table:</a:t>
            </a:r>
          </a:p>
          <a:p>
            <a:pPr marL="171450" marR="0" lvl="0" indent="-171450" algn="l" defTabSz="287076" rtl="0" eaLnBrk="0" fontAlgn="base" latinLnBrk="0" hangingPunct="0">
              <a:lnSpc>
                <a:spcPct val="100000"/>
              </a:lnSpc>
              <a:spcBef>
                <a:spcPct val="30000"/>
              </a:spcBef>
              <a:spcAft>
                <a:spcPct val="0"/>
              </a:spcAft>
              <a:buClrTx/>
              <a:buSzTx/>
              <a:buFont typeface="Arial" charset="0"/>
              <a:buChar char="•"/>
              <a:tabLst/>
              <a:defRPr/>
            </a:pPr>
            <a:r>
              <a:rPr lang="en-US" baseline="0" dirty="0" smtClean="0"/>
              <a:t>The index, e.g. the column down the left side of the output (‘date’)</a:t>
            </a:r>
          </a:p>
          <a:p>
            <a:pPr marL="171450" indent="-171450">
              <a:buFont typeface="Arial" charset="0"/>
              <a:buChar char="•"/>
            </a:pPr>
            <a:r>
              <a:rPr lang="en-US" dirty="0" smtClean="0"/>
              <a:t>The column that you want to process (e.g. ‘outcome’). If this isn’t specified, the process</a:t>
            </a:r>
            <a:r>
              <a:rPr lang="en-US" baseline="0" dirty="0" smtClean="0"/>
              <a:t> is applied to every column value</a:t>
            </a:r>
            <a:endParaRPr lang="en-US" dirty="0" smtClean="0"/>
          </a:p>
          <a:p>
            <a:pPr marL="171450" indent="-171450">
              <a:buFont typeface="Arial" charset="0"/>
              <a:buChar char="•"/>
            </a:pPr>
            <a:r>
              <a:rPr lang="en-US" dirty="0" smtClean="0"/>
              <a:t>The processing that you want to do to</a:t>
            </a:r>
            <a:r>
              <a:rPr lang="en-US" baseline="0" dirty="0" smtClean="0"/>
              <a:t> that column (e.g. count(), sum(), mean() </a:t>
            </a:r>
            <a:r>
              <a:rPr lang="en-US" baseline="0" dirty="0" err="1" smtClean="0"/>
              <a:t>etc</a:t>
            </a:r>
            <a:r>
              <a:rPr lang="en-US" baseline="0" dirty="0" smtClean="0"/>
              <a:t>)</a:t>
            </a:r>
          </a:p>
          <a:p>
            <a:pPr marL="171450" marR="0" lvl="0" indent="-171450" algn="l" defTabSz="287076" rtl="0" eaLnBrk="0" fontAlgn="base" latinLnBrk="0" hangingPunct="0">
              <a:lnSpc>
                <a:spcPct val="100000"/>
              </a:lnSpc>
              <a:spcBef>
                <a:spcPct val="30000"/>
              </a:spcBef>
              <a:spcAft>
                <a:spcPct val="0"/>
              </a:spcAft>
              <a:buClrTx/>
              <a:buSzTx/>
              <a:buFont typeface="Arial" charset="0"/>
              <a:buChar char="•"/>
              <a:tabLst/>
              <a:defRPr/>
            </a:pPr>
            <a:r>
              <a:rPr lang="en-US" dirty="0" smtClean="0"/>
              <a:t>Values will be shown for all other columns (along the top of</a:t>
            </a:r>
            <a:r>
              <a:rPr lang="en-US" baseline="0" dirty="0" smtClean="0"/>
              <a:t> the output)</a:t>
            </a:r>
          </a:p>
          <a:p>
            <a:pPr marL="171450" marR="0" lvl="0" indent="-171450" algn="l" defTabSz="287076"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r>
              <a:rPr lang="en-US" dirty="0" smtClean="0"/>
              <a:t>This</a:t>
            </a:r>
            <a:r>
              <a:rPr lang="en-US" baseline="0" dirty="0" smtClean="0"/>
              <a:t> is </a:t>
            </a:r>
            <a:r>
              <a:rPr lang="en-US" baseline="0" dirty="0" err="1" smtClean="0"/>
              <a:t>unnormalised</a:t>
            </a:r>
            <a:r>
              <a:rPr lang="en-US" baseline="0" dirty="0" smtClean="0"/>
              <a:t>, which means you can do things like plot columns against each other. </a:t>
            </a:r>
          </a:p>
          <a:p>
            <a:endParaRPr lang="en-US" dirty="0" smtClean="0"/>
          </a:p>
          <a:p>
            <a:pPr marL="0" marR="0" lvl="0" indent="0" algn="l" defTabSz="287076" rtl="0" eaLnBrk="0" fontAlgn="base" latinLnBrk="0" hangingPunct="0">
              <a:lnSpc>
                <a:spcPct val="100000"/>
              </a:lnSpc>
              <a:spcBef>
                <a:spcPct val="30000"/>
              </a:spcBef>
              <a:spcAft>
                <a:spcPct val="0"/>
              </a:spcAft>
              <a:buClrTx/>
              <a:buSzTx/>
              <a:buFontTx/>
              <a:buNone/>
              <a:tabLst/>
              <a:defRPr/>
            </a:pPr>
            <a:r>
              <a:rPr lang="en" dirty="0" smtClean="0"/>
              <a:t>This is very similar to the pivot tables in Excel. </a:t>
            </a:r>
            <a:r>
              <a:rPr lang="en-US" dirty="0" smtClean="0"/>
              <a:t>Note the “</a:t>
            </a:r>
            <a:r>
              <a:rPr lang="en-US" dirty="0" err="1" smtClean="0"/>
              <a:t>aggfunc</a:t>
            </a:r>
            <a:r>
              <a:rPr lang="en-US" dirty="0" smtClean="0"/>
              <a:t>=</a:t>
            </a:r>
            <a:r>
              <a:rPr lang="en-US" dirty="0" err="1" smtClean="0"/>
              <a:t>np.sum</a:t>
            </a:r>
            <a:r>
              <a:rPr lang="en-US" dirty="0" smtClean="0"/>
              <a:t>”: this forces Pandas</a:t>
            </a:r>
            <a:r>
              <a:rPr lang="en-US" baseline="0" dirty="0" smtClean="0"/>
              <a:t> to give you the *sum* of data values (Pandas </a:t>
            </a:r>
            <a:r>
              <a:rPr lang="en-US" baseline="0" dirty="0" err="1" smtClean="0"/>
              <a:t>pivot_table</a:t>
            </a:r>
            <a:r>
              <a:rPr lang="en-US" baseline="0" dirty="0" smtClean="0"/>
              <a:t> defaults to giving you the mean of the data values in each column, </a:t>
            </a:r>
            <a:r>
              <a:rPr lang="en-US" baseline="0" dirty="0" err="1" smtClean="0"/>
              <a:t>np.mean</a:t>
            </a:r>
            <a:r>
              <a:rPr lang="en-US" baseline="0" dirty="0" smtClean="0"/>
              <a:t>). </a:t>
            </a:r>
            <a:r>
              <a:rPr lang="en" dirty="0" smtClean="0"/>
              <a:t> More at </a:t>
            </a:r>
            <a:r>
              <a:rPr lang="en" u="sng" dirty="0" smtClean="0">
                <a:solidFill>
                  <a:schemeClr val="hlink"/>
                </a:solidFill>
                <a:hlinkClick r:id="rId3"/>
              </a:rPr>
              <a:t>http://pbpython.com/pandas-pivot-table-explained.html</a:t>
            </a:r>
            <a:endParaRPr lang="en-US" u="sng" dirty="0" smtClean="0">
              <a:solidFill>
                <a:schemeClr val="hlink"/>
              </a:solidFill>
              <a:hlinkClick r:id="rId3"/>
            </a:endParaRPr>
          </a:p>
          <a:p>
            <a:pPr marL="0" marR="0" lvl="0" indent="0" algn="l" defTabSz="287076" rtl="0" eaLnBrk="0" fontAlgn="base" latinLnBrk="0" hangingPunct="0">
              <a:lnSpc>
                <a:spcPct val="100000"/>
              </a:lnSpc>
              <a:spcBef>
                <a:spcPct val="30000"/>
              </a:spcBef>
              <a:spcAft>
                <a:spcPct val="0"/>
              </a:spcAft>
              <a:buClrTx/>
              <a:buSzTx/>
              <a:buFontTx/>
              <a:buNone/>
              <a:tabLst/>
              <a:defRPr/>
            </a:pPr>
            <a:endParaRPr lang="en-US" u="sng" dirty="0" smtClean="0">
              <a:solidFill>
                <a:schemeClr val="hlink"/>
              </a:solidFill>
              <a:hlinkClick r:id="rId3"/>
            </a:endParaRPr>
          </a:p>
          <a:p>
            <a:pPr marL="0" marR="0" lvl="0" indent="0" algn="l" defTabSz="287076" rtl="0" eaLnBrk="0" fontAlgn="base" latinLnBrk="0" hangingPunct="0">
              <a:lnSpc>
                <a:spcPct val="100000"/>
              </a:lnSpc>
              <a:spcBef>
                <a:spcPct val="30000"/>
              </a:spcBef>
              <a:spcAft>
                <a:spcPct val="0"/>
              </a:spcAft>
              <a:buClrTx/>
              <a:buSzTx/>
              <a:buFontTx/>
              <a:buNone/>
              <a:tabLst/>
              <a:defRPr/>
            </a:pPr>
            <a:r>
              <a:rPr lang="en" dirty="0" smtClean="0"/>
              <a:t>Those </a:t>
            </a:r>
            <a:r>
              <a:rPr lang="en" dirty="0" err="1" smtClean="0"/>
              <a:t>NaNs</a:t>
            </a:r>
            <a:r>
              <a:rPr lang="en" dirty="0" smtClean="0"/>
              <a:t>?  “Not a number”</a:t>
            </a:r>
            <a:r>
              <a:rPr lang="en-US" dirty="0" smtClean="0"/>
              <a:t>,</a:t>
            </a:r>
            <a:r>
              <a:rPr lang="en-US" baseline="0" dirty="0" smtClean="0"/>
              <a:t> e.g. there was no data for the given combination of values (e.g. [indicator==‘Case fatality rate…’, country==‘Spain’]).  Panda puts an </a:t>
            </a:r>
            <a:r>
              <a:rPr lang="en-US" baseline="0" dirty="0" err="1" smtClean="0"/>
              <a:t>NaN</a:t>
            </a:r>
            <a:r>
              <a:rPr lang="en-US" baseline="0" dirty="0" smtClean="0"/>
              <a:t> into every data cell that there’s no data for in the input dataset, e.g. when a CSV cell is blank (has no text or numbers).</a:t>
            </a:r>
            <a:endParaRPr lang="en" dirty="0" smtClean="0"/>
          </a:p>
          <a:p>
            <a:pPr marL="0" marR="0" lvl="0" indent="0" algn="l" defTabSz="287076" rtl="0" eaLnBrk="0" fontAlgn="base" latinLnBrk="0" hangingPunct="0">
              <a:lnSpc>
                <a:spcPct val="100000"/>
              </a:lnSpc>
              <a:spcBef>
                <a:spcPct val="30000"/>
              </a:spcBef>
              <a:spcAft>
                <a:spcPct val="0"/>
              </a:spcAft>
              <a:buClrTx/>
              <a:buSzTx/>
              <a:buFontTx/>
              <a:buNone/>
              <a:tabLst/>
              <a:defRPr/>
            </a:pPr>
            <a:endParaRPr lang="en" u="sng" dirty="0" smtClean="0">
              <a:solidFill>
                <a:schemeClr val="hlink"/>
              </a:solidFill>
              <a:hlinkClick r:id="rId3"/>
            </a:endParaRPr>
          </a:p>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22</a:t>
            </a:fld>
            <a:endParaRPr lang="en-US"/>
          </a:p>
        </p:txBody>
      </p:sp>
    </p:spTree>
    <p:extLst>
      <p:ext uri="{BB962C8B-B14F-4D97-AF65-F5344CB8AC3E}">
        <p14:creationId xmlns:p14="http://schemas.microsoft.com/office/powerpoint/2010/main" val="1000054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You will need to: </a:t>
            </a:r>
          </a:p>
          <a:p>
            <a:endParaRPr lang="en-US" sz="1800" dirty="0" smtClean="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23</a:t>
            </a:fld>
            <a:endParaRPr lang="en-US"/>
          </a:p>
        </p:txBody>
      </p:sp>
    </p:spTree>
    <p:extLst>
      <p:ext uri="{BB962C8B-B14F-4D97-AF65-F5344CB8AC3E}">
        <p14:creationId xmlns:p14="http://schemas.microsoft.com/office/powerpoint/2010/main" val="77780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188981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25</a:t>
            </a:fld>
            <a:endParaRPr lang="en-US"/>
          </a:p>
        </p:txBody>
      </p:sp>
    </p:spTree>
    <p:extLst>
      <p:ext uri="{BB962C8B-B14F-4D97-AF65-F5344CB8AC3E}">
        <p14:creationId xmlns:p14="http://schemas.microsoft.com/office/powerpoint/2010/main" val="1665587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a left join, where pandas</a:t>
            </a:r>
            <a:r>
              <a:rPr lang="en-US" baseline="0" dirty="0" smtClean="0"/>
              <a:t> keeps every row from the ‘left’ table, and puts </a:t>
            </a:r>
            <a:r>
              <a:rPr lang="en-US" baseline="0" dirty="0" err="1" smtClean="0"/>
              <a:t>NaNs</a:t>
            </a:r>
            <a:r>
              <a:rPr lang="en-US" baseline="0" dirty="0" smtClean="0"/>
              <a:t> in the columns that don’t have any corresponding information in the ‘right’ table (this is what’s happened to BASCH, which isn’t in the </a:t>
            </a:r>
            <a:r>
              <a:rPr lang="en-US" baseline="0" dirty="0" err="1" smtClean="0"/>
              <a:t>dfservers</a:t>
            </a:r>
            <a:r>
              <a:rPr lang="en-US" baseline="0" dirty="0" smtClean="0"/>
              <a:t> table).</a:t>
            </a:r>
            <a:endParaRPr lang="en-US" dirty="0" smtClean="0"/>
          </a:p>
          <a:p>
            <a:pPr lvl="0" rtl="0">
              <a:spcBef>
                <a:spcPts val="0"/>
              </a:spcBef>
              <a:buNone/>
            </a:pPr>
            <a:endParaRPr lang="en-US" dirty="0" smtClean="0"/>
          </a:p>
          <a:p>
            <a:pPr lvl="0" rtl="0">
              <a:spcBef>
                <a:spcPts val="0"/>
              </a:spcBef>
              <a:buNone/>
            </a:pPr>
            <a:r>
              <a:rPr lang="en" dirty="0" smtClean="0"/>
              <a:t>Pandas merge defaults to an ‘inner join’: only keep the rows where data exists in *both* tables.</a:t>
            </a:r>
          </a:p>
          <a:p>
            <a:pPr lvl="0">
              <a:spcBef>
                <a:spcPts val="0"/>
              </a:spcBef>
              <a:buNone/>
            </a:pPr>
            <a:r>
              <a:rPr lang="en" dirty="0" smtClean="0"/>
              <a:t>See e.g. </a:t>
            </a:r>
            <a:r>
              <a:rPr lang="en" u="sng" dirty="0" smtClean="0">
                <a:solidFill>
                  <a:schemeClr val="accent5"/>
                </a:solidFill>
                <a:hlinkClick r:id="rId3"/>
              </a:rPr>
              <a:t>http://www.datacarpentry.org/python-ecology/04-merging-data</a:t>
            </a:r>
          </a:p>
          <a:p>
            <a:pPr lvl="0" rtl="0">
              <a:spcBef>
                <a:spcPts val="0"/>
              </a:spcBef>
              <a:buNone/>
            </a:pPr>
            <a:endParaRPr lang="en-US" dirty="0" smtClean="0"/>
          </a:p>
          <a:p>
            <a:pPr lvl="0" rtl="0">
              <a:spcBef>
                <a:spcPts val="0"/>
              </a:spcBef>
              <a:buNone/>
            </a:pPr>
            <a:r>
              <a:rPr lang="en" dirty="0" smtClean="0"/>
              <a:t>Left </a:t>
            </a:r>
            <a:r>
              <a:rPr lang="en" dirty="0"/>
              <a:t>join: keep all rows from the first table; combine rows where you can, put “</a:t>
            </a:r>
            <a:r>
              <a:rPr lang="en" dirty="0" err="1"/>
              <a:t>NaN”s</a:t>
            </a:r>
            <a:r>
              <a:rPr lang="en" dirty="0"/>
              <a:t> in the rows when you can’t.</a:t>
            </a:r>
          </a:p>
          <a:p>
            <a:pPr lvl="0" rtl="0">
              <a:spcBef>
                <a:spcPts val="0"/>
              </a:spcBef>
              <a:buNone/>
            </a:pPr>
            <a:r>
              <a:rPr lang="en" dirty="0"/>
              <a:t>Some great visuals about joins: </a:t>
            </a:r>
            <a:r>
              <a:rPr lang="en" u="sng" dirty="0">
                <a:solidFill>
                  <a:schemeClr val="hlink"/>
                </a:solidFill>
                <a:hlinkClick r:id="rId4"/>
              </a:rPr>
              <a:t>http://www.codeproject.com/Articles/33052/Visual-Representation-of-SQL-Joins</a:t>
            </a:r>
            <a:r>
              <a:rPr lang="en" dirty="0"/>
              <a:t> </a:t>
            </a:r>
          </a:p>
        </p:txBody>
      </p:sp>
    </p:spTree>
    <p:extLst>
      <p:ext uri="{BB962C8B-B14F-4D97-AF65-F5344CB8AC3E}">
        <p14:creationId xmlns:p14="http://schemas.microsoft.com/office/powerpoint/2010/main" val="443407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not if</a:t>
            </a:r>
            <a:r>
              <a:rPr lang="en-US" baseline="0" dirty="0" smtClean="0"/>
              <a:t> your join worked, you can check it: you’ve already got a function (</a:t>
            </a:r>
            <a:r>
              <a:rPr lang="en-US" baseline="0" dirty="0" err="1" smtClean="0"/>
              <a:t>groupby</a:t>
            </a:r>
            <a:r>
              <a:rPr lang="en-US" baseline="0" dirty="0" smtClean="0"/>
              <a:t>) that shows you all the available combinations of a set of columns.  Use it.  If you see the same server name appear in different rows, you may have an issue that needs to be fixed. </a:t>
            </a:r>
          </a:p>
          <a:p>
            <a:endParaRPr lang="en-US" baseline="0" dirty="0" smtClean="0"/>
          </a:p>
          <a:p>
            <a:r>
              <a:rPr lang="en-US" baseline="0" dirty="0" smtClean="0"/>
              <a:t>NB BASCH is missing here too, because its location and status are </a:t>
            </a:r>
            <a:r>
              <a:rPr lang="en-US" baseline="0" dirty="0" err="1" smtClean="0"/>
              <a:t>NaNs</a:t>
            </a:r>
            <a:r>
              <a:rPr lang="en-US" baseline="0" dirty="0" smtClean="0"/>
              <a:t>.  This is default </a:t>
            </a:r>
            <a:r>
              <a:rPr lang="en-US" baseline="0" dirty="0" err="1" smtClean="0"/>
              <a:t>behaviour</a:t>
            </a:r>
            <a:r>
              <a:rPr lang="en-US" baseline="0" dirty="0" smtClean="0"/>
              <a:t> for Pandas and R: to change it, you need to convert the </a:t>
            </a:r>
            <a:r>
              <a:rPr lang="en-US" baseline="0" dirty="0" err="1" smtClean="0"/>
              <a:t>NaNs</a:t>
            </a:r>
            <a:r>
              <a:rPr lang="en-US" baseline="0" dirty="0" smtClean="0"/>
              <a:t> to another value (e.g. -1) before doing the </a:t>
            </a:r>
            <a:r>
              <a:rPr lang="en-US" baseline="0" dirty="0" err="1" smtClean="0"/>
              <a:t>groupby</a:t>
            </a:r>
            <a:r>
              <a:rPr lang="en-US" baseline="0" dirty="0" smtClean="0"/>
              <a:t>, e.g. </a:t>
            </a:r>
          </a:p>
          <a:p>
            <a:endParaRPr lang="en-US" baseline="0" dirty="0" smtClean="0"/>
          </a:p>
          <a:p>
            <a:r>
              <a:rPr lang="en-US" baseline="0" dirty="0" err="1" smtClean="0"/>
              <a:t>dfmerged.replace</a:t>
            </a:r>
            <a:r>
              <a:rPr lang="en-US" baseline="0" dirty="0" smtClean="0"/>
              <a:t>(</a:t>
            </a:r>
            <a:r>
              <a:rPr lang="en-US" baseline="0" dirty="0" err="1" smtClean="0"/>
              <a:t>np.nan</a:t>
            </a:r>
            <a:r>
              <a:rPr lang="en-US" baseline="0" dirty="0" smtClean="0"/>
              <a:t>, -1).</a:t>
            </a:r>
            <a:r>
              <a:rPr lang="en-US" baseline="0" dirty="0" err="1" smtClean="0"/>
              <a:t>groupby</a:t>
            </a:r>
            <a:r>
              <a:rPr lang="en-US" baseline="0" dirty="0" smtClean="0"/>
              <a:t>(['server', 'location', 'status'])['counter'].count().</a:t>
            </a:r>
            <a:r>
              <a:rPr lang="en-US" baseline="0" dirty="0" err="1" smtClean="0"/>
              <a:t>reset_index</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27</a:t>
            </a:fld>
            <a:endParaRPr lang="en-US"/>
          </a:p>
        </p:txBody>
      </p:sp>
    </p:spTree>
    <p:extLst>
      <p:ext uri="{BB962C8B-B14F-4D97-AF65-F5344CB8AC3E}">
        <p14:creationId xmlns:p14="http://schemas.microsoft.com/office/powerpoint/2010/main" val="412180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(Structured</a:t>
            </a:r>
            <a:r>
              <a:rPr lang="en-US" baseline="0" dirty="0" smtClean="0"/>
              <a:t> Query Language) is the language used to access data held in relational databases.  A relational database consists of “tables”: row-column datasets that are related to each other through ”keys”. For example, a database might contain a table ‘customers’ that includes </a:t>
            </a:r>
            <a:r>
              <a:rPr lang="en-US" baseline="0" dirty="0" err="1" smtClean="0"/>
              <a:t>customer_id</a:t>
            </a:r>
            <a:r>
              <a:rPr lang="en-US" baseline="0" dirty="0" smtClean="0"/>
              <a:t>, name, email address, telephone number </a:t>
            </a:r>
            <a:r>
              <a:rPr lang="en-US" baseline="0" dirty="0" err="1" smtClean="0"/>
              <a:t>etc</a:t>
            </a:r>
            <a:r>
              <a:rPr lang="en-US" baseline="0" dirty="0" smtClean="0"/>
              <a:t>, a table ‘products’ that includes </a:t>
            </a:r>
            <a:r>
              <a:rPr lang="en-US" baseline="0" dirty="0" err="1" smtClean="0"/>
              <a:t>product_id</a:t>
            </a:r>
            <a:r>
              <a:rPr lang="en-US" baseline="0" dirty="0" smtClean="0"/>
              <a:t>, </a:t>
            </a:r>
            <a:r>
              <a:rPr lang="en-US" baseline="0" dirty="0" err="1" smtClean="0"/>
              <a:t>product_name</a:t>
            </a:r>
            <a:r>
              <a:rPr lang="en-US" baseline="0" dirty="0" smtClean="0"/>
              <a:t> and a third table ‘sales’ that contains </a:t>
            </a:r>
            <a:r>
              <a:rPr lang="en-US" baseline="0" dirty="0" err="1" smtClean="0"/>
              <a:t>customer_id</a:t>
            </a:r>
            <a:r>
              <a:rPr lang="en-US" baseline="0" dirty="0" smtClean="0"/>
              <a:t>, </a:t>
            </a:r>
            <a:r>
              <a:rPr lang="en-US" baseline="0" dirty="0" err="1" smtClean="0"/>
              <a:t>product_id</a:t>
            </a:r>
            <a:r>
              <a:rPr lang="en-US" baseline="0" dirty="0" smtClean="0"/>
              <a:t>, </a:t>
            </a:r>
            <a:r>
              <a:rPr lang="en-US" baseline="0" dirty="0" err="1" smtClean="0"/>
              <a:t>start_date</a:t>
            </a:r>
            <a:r>
              <a:rPr lang="en-US" baseline="0" dirty="0" smtClean="0"/>
              <a:t>, balance.  If you want to get the email addresses of all customers with a named product, you’ll have to combine data from each of these tables.  This is where SQL join statements come in. </a:t>
            </a:r>
          </a:p>
          <a:p>
            <a:endParaRPr lang="en-US" baseline="0" dirty="0" smtClean="0"/>
          </a:p>
          <a:p>
            <a:r>
              <a:rPr lang="en-US" dirty="0" smtClean="0"/>
              <a:t>See also: http://</a:t>
            </a:r>
            <a:r>
              <a:rPr lang="en-US" dirty="0" err="1" smtClean="0"/>
              <a:t>www.sql-join.com</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28</a:t>
            </a:fld>
            <a:endParaRPr lang="en-US"/>
          </a:p>
        </p:txBody>
      </p:sp>
    </p:spTree>
    <p:extLst>
      <p:ext uri="{BB962C8B-B14F-4D97-AF65-F5344CB8AC3E}">
        <p14:creationId xmlns:p14="http://schemas.microsoft.com/office/powerpoint/2010/main" val="229392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two tables, </a:t>
            </a:r>
            <a:r>
              <a:rPr lang="en-US" dirty="0" err="1" smtClean="0"/>
              <a:t>df_cust</a:t>
            </a:r>
            <a:r>
              <a:rPr lang="en-US" baseline="0" dirty="0" smtClean="0"/>
              <a:t> and </a:t>
            </a:r>
            <a:r>
              <a:rPr lang="en-US" baseline="0" dirty="0" err="1" smtClean="0"/>
              <a:t>df_sales</a:t>
            </a:r>
            <a:r>
              <a:rPr lang="en-US" baseline="0" dirty="0" smtClean="0"/>
              <a:t>, and we want to combine these. How we do this depends on what we’re trying to do with the dataset.  </a:t>
            </a:r>
            <a:r>
              <a:rPr lang="en-US" baseline="0" dirty="0" err="1" smtClean="0"/>
              <a:t>Df_cust</a:t>
            </a:r>
            <a:r>
              <a:rPr lang="en-US" baseline="0" dirty="0" smtClean="0"/>
              <a:t> will be our Left table, </a:t>
            </a:r>
            <a:r>
              <a:rPr lang="en-US" baseline="0" dirty="0" err="1" smtClean="0"/>
              <a:t>df_sales</a:t>
            </a:r>
            <a:r>
              <a:rPr lang="en-US" baseline="0" dirty="0" smtClean="0"/>
              <a:t> will be our Right one.</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29</a:t>
            </a:fld>
            <a:endParaRPr lang="en-US"/>
          </a:p>
        </p:txBody>
      </p:sp>
    </p:spTree>
    <p:extLst>
      <p:ext uri="{BB962C8B-B14F-4D97-AF65-F5344CB8AC3E}">
        <p14:creationId xmlns:p14="http://schemas.microsoft.com/office/powerpoint/2010/main" val="23741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a:t>
            </a:fld>
            <a:endParaRPr lang="en-US"/>
          </a:p>
        </p:txBody>
      </p:sp>
    </p:spTree>
    <p:extLst>
      <p:ext uri="{BB962C8B-B14F-4D97-AF65-F5344CB8AC3E}">
        <p14:creationId xmlns:p14="http://schemas.microsoft.com/office/powerpoint/2010/main" val="1109546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join: keep</a:t>
            </a:r>
            <a:r>
              <a:rPr lang="en-US" baseline="0" dirty="0" smtClean="0"/>
              <a:t> every </a:t>
            </a:r>
            <a:r>
              <a:rPr lang="en-US" baseline="0" dirty="0" err="1" smtClean="0"/>
              <a:t>customer_id</a:t>
            </a:r>
            <a:r>
              <a:rPr lang="en-US" baseline="0" dirty="0" smtClean="0"/>
              <a:t> (and associated data) that’s in the Left table; put </a:t>
            </a:r>
            <a:r>
              <a:rPr lang="en-US" baseline="0" dirty="0" err="1" smtClean="0"/>
              <a:t>NaN</a:t>
            </a:r>
            <a:r>
              <a:rPr lang="en-US" baseline="0" dirty="0" smtClean="0"/>
              <a:t> if that </a:t>
            </a:r>
            <a:r>
              <a:rPr lang="en-US" baseline="0" dirty="0" err="1" smtClean="0"/>
              <a:t>customer_id</a:t>
            </a:r>
            <a:r>
              <a:rPr lang="en-US" baseline="0" dirty="0" smtClean="0"/>
              <a:t> isn’t in the Right table.  Useful if you want to keep every row in the Left table, but want to use Right data values where they exist. </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30</a:t>
            </a:fld>
            <a:endParaRPr lang="en-US"/>
          </a:p>
        </p:txBody>
      </p:sp>
    </p:spTree>
    <p:extLst>
      <p:ext uri="{BB962C8B-B14F-4D97-AF65-F5344CB8AC3E}">
        <p14:creationId xmlns:p14="http://schemas.microsoft.com/office/powerpoint/2010/main" val="1636837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287076" rtl="0" eaLnBrk="0" fontAlgn="base" latinLnBrk="0" hangingPunct="0">
              <a:lnSpc>
                <a:spcPct val="100000"/>
              </a:lnSpc>
              <a:spcBef>
                <a:spcPct val="30000"/>
              </a:spcBef>
              <a:spcAft>
                <a:spcPct val="0"/>
              </a:spcAft>
              <a:buClrTx/>
              <a:buSzTx/>
              <a:buFontTx/>
              <a:buNone/>
              <a:tabLst/>
              <a:defRPr/>
            </a:pPr>
            <a:r>
              <a:rPr lang="en-US" dirty="0" smtClean="0"/>
              <a:t>Right join: keep</a:t>
            </a:r>
            <a:r>
              <a:rPr lang="en-US" baseline="0" dirty="0" smtClean="0"/>
              <a:t> every </a:t>
            </a:r>
            <a:r>
              <a:rPr lang="en-US" baseline="0" dirty="0" err="1" smtClean="0"/>
              <a:t>customer_id</a:t>
            </a:r>
            <a:r>
              <a:rPr lang="en-US" baseline="0" dirty="0" smtClean="0"/>
              <a:t> (and associated data) that’s in the Right table; put </a:t>
            </a:r>
            <a:r>
              <a:rPr lang="en-US" baseline="0" dirty="0" err="1" smtClean="0"/>
              <a:t>NaN</a:t>
            </a:r>
            <a:r>
              <a:rPr lang="en-US" baseline="0" dirty="0" smtClean="0"/>
              <a:t> if that </a:t>
            </a:r>
            <a:r>
              <a:rPr lang="en-US" baseline="0" dirty="0" err="1" smtClean="0"/>
              <a:t>customer_id</a:t>
            </a:r>
            <a:r>
              <a:rPr lang="en-US" baseline="0" dirty="0" smtClean="0"/>
              <a:t> isn’t in the Left table. Useful if you want to keep every row in the Right table, but want to use Left data values where they exist.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31</a:t>
            </a:fld>
            <a:endParaRPr lang="en-US"/>
          </a:p>
        </p:txBody>
      </p:sp>
    </p:spTree>
    <p:extLst>
      <p:ext uri="{BB962C8B-B14F-4D97-AF65-F5344CB8AC3E}">
        <p14:creationId xmlns:p14="http://schemas.microsoft.com/office/powerpoint/2010/main" val="343592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Inner: keep every </a:t>
            </a:r>
            <a:r>
              <a:rPr lang="en-US" dirty="0" err="1" smtClean="0"/>
              <a:t>customer_id</a:t>
            </a:r>
            <a:r>
              <a:rPr lang="en-US" dirty="0" smtClean="0"/>
              <a:t> that’s in *both* tables.</a:t>
            </a:r>
            <a:r>
              <a:rPr lang="en-US" baseline="0" dirty="0" smtClean="0"/>
              <a:t>  Useful if you want to keep only the data that’s in both Left and Right tables. </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32</a:t>
            </a:fld>
            <a:endParaRPr lang="en-US"/>
          </a:p>
        </p:txBody>
      </p:sp>
    </p:spTree>
    <p:extLst>
      <p:ext uri="{BB962C8B-B14F-4D97-AF65-F5344CB8AC3E}">
        <p14:creationId xmlns:p14="http://schemas.microsoft.com/office/powerpoint/2010/main" val="856673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Outer join: keep every customer id, regardless</a:t>
            </a:r>
            <a:r>
              <a:rPr lang="en-US" baseline="0" dirty="0" smtClean="0"/>
              <a:t> of which data table it</a:t>
            </a:r>
            <a:r>
              <a:rPr lang="fr-FR" baseline="0" dirty="0" smtClean="0"/>
              <a:t>’</a:t>
            </a:r>
            <a:r>
              <a:rPr lang="en-US" baseline="0" dirty="0" smtClean="0"/>
              <a:t>s from.  Useful if you don’t want to lose any data. </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33</a:t>
            </a:fld>
            <a:endParaRPr lang="en-US"/>
          </a:p>
        </p:txBody>
      </p:sp>
    </p:spTree>
    <p:extLst>
      <p:ext uri="{BB962C8B-B14F-4D97-AF65-F5344CB8AC3E}">
        <p14:creationId xmlns:p14="http://schemas.microsoft.com/office/powerpoint/2010/main" val="1736634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34</a:t>
            </a:fld>
            <a:endParaRPr lang="en-US"/>
          </a:p>
        </p:txBody>
      </p:sp>
    </p:spTree>
    <p:extLst>
      <p:ext uri="{BB962C8B-B14F-4D97-AF65-F5344CB8AC3E}">
        <p14:creationId xmlns:p14="http://schemas.microsoft.com/office/powerpoint/2010/main" val="1868397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a:t>
            </a:r>
            <a:r>
              <a:rPr lang="en-US" baseline="0" dirty="0" err="1" smtClean="0"/>
              <a:t>Anscombe’s</a:t>
            </a:r>
            <a:r>
              <a:rPr lang="en-US" baseline="0" dirty="0" smtClean="0"/>
              <a:t> quartet. Statistics for these 4 diagrams are the same, even thought they tell different stories:  x m</a:t>
            </a:r>
            <a:r>
              <a:rPr lang="en-US" dirty="0" smtClean="0"/>
              <a:t>ean is 9, x variance is 11, y mean is 7.50, y variance is 4.122, x to y correlation</a:t>
            </a:r>
            <a:r>
              <a:rPr lang="en-US" baseline="0" dirty="0" smtClean="0"/>
              <a:t> 0.816, linear regression line is the same (y = 3 + 0.5x). </a:t>
            </a:r>
          </a:p>
          <a:p>
            <a:r>
              <a:rPr lang="en-US" baseline="0" dirty="0" smtClean="0"/>
              <a:t>More: </a:t>
            </a:r>
            <a:r>
              <a:rPr lang="en-US" dirty="0" smtClean="0"/>
              <a:t>https://</a:t>
            </a:r>
            <a:r>
              <a:rPr lang="en-US" dirty="0" err="1" smtClean="0"/>
              <a:t>en.wikipedia.org</a:t>
            </a:r>
            <a:r>
              <a:rPr lang="en-US" dirty="0" smtClean="0"/>
              <a:t>/wiki/Anscombe%27s_quartet</a:t>
            </a:r>
          </a:p>
          <a:p>
            <a:r>
              <a:rPr lang="en-US" dirty="0" smtClean="0"/>
              <a:t>Image: </a:t>
            </a:r>
            <a:r>
              <a:rPr lang="en-US" dirty="0" err="1" smtClean="0"/>
              <a:t>wikipedia</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35</a:t>
            </a:fld>
            <a:endParaRPr lang="en-US"/>
          </a:p>
        </p:txBody>
      </p:sp>
    </p:spTree>
    <p:extLst>
      <p:ext uri="{BB962C8B-B14F-4D97-AF65-F5344CB8AC3E}">
        <p14:creationId xmlns:p14="http://schemas.microsoft.com/office/powerpoint/2010/main" val="1824187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NB: You only need the %</a:t>
            </a:r>
            <a:r>
              <a:rPr lang="en" dirty="0" err="1"/>
              <a:t>matplotlib</a:t>
            </a:r>
            <a:r>
              <a:rPr lang="en" dirty="0"/>
              <a:t> inline in an </a:t>
            </a:r>
            <a:r>
              <a:rPr lang="en" dirty="0" err="1"/>
              <a:t>ipython</a:t>
            </a:r>
            <a:r>
              <a:rPr lang="en" dirty="0"/>
              <a:t> notebook.</a:t>
            </a:r>
          </a:p>
        </p:txBody>
      </p:sp>
    </p:spTree>
    <p:extLst>
      <p:ext uri="{BB962C8B-B14F-4D97-AF65-F5344CB8AC3E}">
        <p14:creationId xmlns:p14="http://schemas.microsoft.com/office/powerpoint/2010/main" val="2095019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You</a:t>
            </a:r>
            <a:r>
              <a:rPr lang="en-US" baseline="0" dirty="0" smtClean="0"/>
              <a:t> can also apply this to </a:t>
            </a:r>
            <a:r>
              <a:rPr lang="en-US" baseline="0" dirty="0" err="1" smtClean="0"/>
              <a:t>dataframes</a:t>
            </a:r>
            <a:r>
              <a:rPr lang="en-US" baseline="0" dirty="0" smtClean="0"/>
              <a:t>, e.g. </a:t>
            </a:r>
            <a:r>
              <a:rPr lang="en-US" sz="800" kern="1200" dirty="0" err="1" smtClean="0">
                <a:solidFill>
                  <a:schemeClr val="tx1"/>
                </a:solidFill>
                <a:latin typeface="+mn-lt"/>
                <a:ea typeface="ＭＳ Ｐゴシック" charset="0"/>
                <a:cs typeface="ＭＳ Ｐゴシック" charset="0"/>
              </a:rPr>
              <a:t>plt.plot</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df</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q_time</a:t>
            </a:r>
            <a:r>
              <a:rPr lang="en-US" sz="800" kern="1200" dirty="0" smtClean="0">
                <a:solidFill>
                  <a:schemeClr val="tx1"/>
                </a:solidFill>
                <a:latin typeface="+mn-lt"/>
                <a:ea typeface="ＭＳ Ｐゴシック" charset="0"/>
                <a:cs typeface="ＭＳ Ｐゴシック" charset="0"/>
              </a:rPr>
              <a:t>'])</a:t>
            </a:r>
            <a:endParaRPr dirty="0"/>
          </a:p>
        </p:txBody>
      </p:sp>
    </p:spTree>
    <p:extLst>
      <p:ext uri="{BB962C8B-B14F-4D97-AF65-F5344CB8AC3E}">
        <p14:creationId xmlns:p14="http://schemas.microsoft.com/office/powerpoint/2010/main" val="1805622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Again,</a:t>
            </a:r>
            <a:r>
              <a:rPr lang="en-US" baseline="0" dirty="0" smtClean="0"/>
              <a:t> you can apply this to a </a:t>
            </a:r>
            <a:r>
              <a:rPr lang="en-US" baseline="0" dirty="0" err="1" smtClean="0"/>
              <a:t>dataframe</a:t>
            </a:r>
            <a:r>
              <a:rPr lang="en-US" baseline="0" dirty="0" smtClean="0"/>
              <a:t>, e.g. </a:t>
            </a:r>
            <a:r>
              <a:rPr lang="en-US" sz="800" kern="1200" dirty="0" err="1" smtClean="0">
                <a:solidFill>
                  <a:schemeClr val="tx1"/>
                </a:solidFill>
                <a:latin typeface="+mn-lt"/>
                <a:ea typeface="ＭＳ Ｐゴシック" charset="0"/>
                <a:cs typeface="ＭＳ Ｐゴシック" charset="0"/>
              </a:rPr>
              <a:t>plt.scatter</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df</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q_time</a:t>
            </a:r>
            <a:r>
              <a:rPr lang="en-US" sz="800" kern="1200" dirty="0" smtClean="0">
                <a:solidFill>
                  <a:schemeClr val="tx1"/>
                </a:solidFill>
                <a:latin typeface="+mn-lt"/>
                <a:ea typeface="ＭＳ Ｐゴシック" charset="0"/>
                <a:cs typeface="ＭＳ Ｐゴシック" charset="0"/>
              </a:rPr>
              <a:t>'], </a:t>
            </a:r>
            <a:r>
              <a:rPr lang="en-US" sz="800" kern="1200" dirty="0" err="1" smtClean="0">
                <a:solidFill>
                  <a:schemeClr val="tx1"/>
                </a:solidFill>
                <a:latin typeface="+mn-lt"/>
                <a:ea typeface="ＭＳ Ｐゴシック" charset="0"/>
                <a:cs typeface="ＭＳ Ｐゴシック" charset="0"/>
              </a:rPr>
              <a:t>df</a:t>
            </a:r>
            <a:r>
              <a:rPr lang="en-US" sz="800" kern="1200" dirty="0" smtClean="0">
                <a:solidFill>
                  <a:schemeClr val="tx1"/>
                </a:solidFill>
                <a:latin typeface="+mn-lt"/>
                <a:ea typeface="ＭＳ Ｐゴシック" charset="0"/>
                <a:cs typeface="ＭＳ Ｐゴシック" charset="0"/>
              </a:rPr>
              <a:t>['</a:t>
            </a:r>
            <a:r>
              <a:rPr lang="en-US" sz="800" kern="1200" dirty="0" err="1" smtClean="0">
                <a:solidFill>
                  <a:schemeClr val="tx1"/>
                </a:solidFill>
                <a:latin typeface="+mn-lt"/>
                <a:ea typeface="ＭＳ Ｐゴシック" charset="0"/>
                <a:cs typeface="ＭＳ Ｐゴシック" charset="0"/>
              </a:rPr>
              <a:t>vru_time</a:t>
            </a:r>
            <a:r>
              <a:rPr lang="en-US" sz="800" kern="1200" dirty="0" smtClean="0">
                <a:solidFill>
                  <a:schemeClr val="tx1"/>
                </a:solidFill>
                <a:latin typeface="+mn-lt"/>
                <a:ea typeface="ＭＳ Ｐゴシック" charset="0"/>
                <a:cs typeface="ＭＳ Ｐゴシック" charset="0"/>
              </a:rPr>
              <a:t>'])</a:t>
            </a:r>
            <a:endParaRPr dirty="0"/>
          </a:p>
        </p:txBody>
      </p:sp>
    </p:spTree>
    <p:extLst>
      <p:ext uri="{BB962C8B-B14F-4D97-AF65-F5344CB8AC3E}">
        <p14:creationId xmlns:p14="http://schemas.microsoft.com/office/powerpoint/2010/main" val="1929443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err="1"/>
              <a:t>plt.subplots</a:t>
            </a:r>
            <a:r>
              <a:rPr lang="en" dirty="0"/>
              <a:t> creates a plot on your drawing ‘canvas’.  It’s what we usually use to create a group of plots.  Here, we’re using it to get at the axes (ax) for this </a:t>
            </a:r>
            <a:r>
              <a:rPr lang="en" dirty="0" err="1"/>
              <a:t>visualisation</a:t>
            </a:r>
            <a:r>
              <a:rPr lang="en" dirty="0"/>
              <a:t>.</a:t>
            </a:r>
          </a:p>
        </p:txBody>
      </p:sp>
    </p:spTree>
    <p:extLst>
      <p:ext uri="{BB962C8B-B14F-4D97-AF65-F5344CB8AC3E}">
        <p14:creationId xmlns:p14="http://schemas.microsoft.com/office/powerpoint/2010/main" val="2038383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112530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40</a:t>
            </a:fld>
            <a:endParaRPr lang="en-US"/>
          </a:p>
        </p:txBody>
      </p:sp>
    </p:spTree>
    <p:extLst>
      <p:ext uri="{BB962C8B-B14F-4D97-AF65-F5344CB8AC3E}">
        <p14:creationId xmlns:p14="http://schemas.microsoft.com/office/powerpoint/2010/main" val="610315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41</a:t>
            </a:fld>
            <a:endParaRPr lang="en-US"/>
          </a:p>
        </p:txBody>
      </p:sp>
    </p:spTree>
    <p:extLst>
      <p:ext uri="{BB962C8B-B14F-4D97-AF65-F5344CB8AC3E}">
        <p14:creationId xmlns:p14="http://schemas.microsoft.com/office/powerpoint/2010/main" val="406491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Visualisations</a:t>
            </a:r>
            <a:r>
              <a:rPr lang="en-US" baseline="0" dirty="0" smtClean="0"/>
              <a:t> can help with some more complex questions, like “these customers who call 250 times a month: what are they doing?”. </a:t>
            </a:r>
          </a:p>
          <a:p>
            <a:r>
              <a:rPr lang="en-US" baseline="0" dirty="0" smtClean="0"/>
              <a:t>Here, we’ve used a pivot table to look at how many times each of the top 5 call each day.</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42</a:t>
            </a:fld>
            <a:endParaRPr lang="en-US"/>
          </a:p>
        </p:txBody>
      </p:sp>
    </p:spTree>
    <p:extLst>
      <p:ext uri="{BB962C8B-B14F-4D97-AF65-F5344CB8AC3E}">
        <p14:creationId xmlns:p14="http://schemas.microsoft.com/office/powerpoint/2010/main" val="632942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smtClean="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43</a:t>
            </a:fld>
            <a:endParaRPr lang="en-US"/>
          </a:p>
        </p:txBody>
      </p:sp>
    </p:spTree>
    <p:extLst>
      <p:ext uri="{BB962C8B-B14F-4D97-AF65-F5344CB8AC3E}">
        <p14:creationId xmlns:p14="http://schemas.microsoft.com/office/powerpoint/2010/main" val="260596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95623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You might want to do “</a:t>
            </a:r>
            <a:r>
              <a:rPr lang="en" dirty="0" err="1"/>
              <a:t>sns.set</a:t>
            </a:r>
            <a:r>
              <a:rPr lang="en" dirty="0"/>
              <a:t>()” before plotting… </a:t>
            </a:r>
          </a:p>
        </p:txBody>
      </p:sp>
    </p:spTree>
    <p:extLst>
      <p:ext uri="{BB962C8B-B14F-4D97-AF65-F5344CB8AC3E}">
        <p14:creationId xmlns:p14="http://schemas.microsoft.com/office/powerpoint/2010/main" val="1371108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46</a:t>
            </a:fld>
            <a:endParaRPr lang="en-US"/>
          </a:p>
        </p:txBody>
      </p:sp>
    </p:spTree>
    <p:extLst>
      <p:ext uri="{BB962C8B-B14F-4D97-AF65-F5344CB8AC3E}">
        <p14:creationId xmlns:p14="http://schemas.microsoft.com/office/powerpoint/2010/main" val="1018737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47</a:t>
            </a:fld>
            <a:endParaRPr lang="en-US"/>
          </a:p>
        </p:txBody>
      </p:sp>
    </p:spTree>
    <p:extLst>
      <p:ext uri="{BB962C8B-B14F-4D97-AF65-F5344CB8AC3E}">
        <p14:creationId xmlns:p14="http://schemas.microsoft.com/office/powerpoint/2010/main" val="1011279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48</a:t>
            </a:fld>
            <a:endParaRPr lang="en-US"/>
          </a:p>
        </p:txBody>
      </p:sp>
    </p:spTree>
    <p:extLst>
      <p:ext uri="{BB962C8B-B14F-4D97-AF65-F5344CB8AC3E}">
        <p14:creationId xmlns:p14="http://schemas.microsoft.com/office/powerpoint/2010/main" val="1823219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u="none" strike="noStrike" kern="1200" baseline="0" dirty="0" smtClean="0">
                <a:solidFill>
                  <a:schemeClr val="tx1"/>
                </a:solidFill>
                <a:latin typeface="+mn-lt"/>
                <a:ea typeface="ＭＳ Ｐゴシック" charset="0"/>
                <a:cs typeface="ＭＳ Ｐゴシック" charset="0"/>
              </a:rPr>
              <a:t>Deeper into Pandas:</a:t>
            </a:r>
          </a:p>
          <a:p>
            <a:r>
              <a:rPr lang="en-US" sz="800" b="0" i="0" u="none" strike="noStrike" kern="1200" baseline="0" dirty="0" smtClean="0">
                <a:solidFill>
                  <a:schemeClr val="tx1"/>
                </a:solidFill>
                <a:latin typeface="+mn-lt"/>
                <a:ea typeface="ＭＳ Ｐゴシック" charset="0"/>
                <a:cs typeface="ＭＳ Ｐゴシック" charset="0"/>
              </a:rPr>
              <a:t> ● Becky </a:t>
            </a:r>
            <a:r>
              <a:rPr lang="en-US" sz="800" b="0" i="0" u="none" strike="noStrike" kern="1200" baseline="0" dirty="0" err="1" smtClean="0">
                <a:solidFill>
                  <a:schemeClr val="tx1"/>
                </a:solidFill>
                <a:latin typeface="+mn-lt"/>
                <a:ea typeface="ＭＳ Ｐゴシック" charset="0"/>
                <a:cs typeface="ＭＳ Ｐゴシック" charset="0"/>
              </a:rPr>
              <a:t>Sweger</a:t>
            </a:r>
            <a:r>
              <a:rPr lang="en-US" sz="800" b="0" i="0" u="none" strike="noStrike" kern="1200" baseline="0" dirty="0" smtClean="0">
                <a:solidFill>
                  <a:schemeClr val="tx1"/>
                </a:solidFill>
                <a:latin typeface="+mn-lt"/>
                <a:ea typeface="ＭＳ Ｐゴシック" charset="0"/>
                <a:cs typeface="ＭＳ Ｐゴシック" charset="0"/>
              </a:rPr>
              <a:t>, Pandas cheat sheet</a:t>
            </a:r>
          </a:p>
          <a:p>
            <a:r>
              <a:rPr lang="en-US" sz="800" b="0" i="0" u="none" strike="noStrike" kern="1200" baseline="0" dirty="0" smtClean="0">
                <a:solidFill>
                  <a:schemeClr val="tx1"/>
                </a:solidFill>
                <a:latin typeface="+mn-lt"/>
                <a:ea typeface="ＭＳ Ｐゴシック" charset="0"/>
                <a:cs typeface="ＭＳ Ｐゴシック" charset="0"/>
              </a:rPr>
              <a:t> ● Chris </a:t>
            </a:r>
            <a:r>
              <a:rPr lang="en-US" sz="800" b="0" i="0" u="none" strike="noStrike" kern="1200" baseline="0" dirty="0" err="1" smtClean="0">
                <a:solidFill>
                  <a:schemeClr val="tx1"/>
                </a:solidFill>
                <a:latin typeface="+mn-lt"/>
                <a:ea typeface="ＭＳ Ｐゴシック" charset="0"/>
                <a:cs typeface="ＭＳ Ｐゴシック" charset="0"/>
              </a:rPr>
              <a:t>Fonnesbeck</a:t>
            </a:r>
            <a:r>
              <a:rPr lang="en-US" sz="800" b="0" i="0" u="none" strike="noStrike" kern="1200" baseline="0" dirty="0" smtClean="0">
                <a:solidFill>
                  <a:schemeClr val="tx1"/>
                </a:solidFill>
                <a:latin typeface="+mn-lt"/>
                <a:ea typeface="ＭＳ Ｐゴシック" charset="0"/>
                <a:cs typeface="ＭＳ Ｐゴシック" charset="0"/>
              </a:rPr>
              <a:t>, Introduction to Pandas</a:t>
            </a:r>
          </a:p>
          <a:p>
            <a:r>
              <a:rPr lang="en-US" sz="800" b="0" i="0" u="none" strike="noStrike" kern="1200" baseline="0" dirty="0" smtClean="0">
                <a:solidFill>
                  <a:schemeClr val="tx1"/>
                </a:solidFill>
                <a:latin typeface="+mn-lt"/>
                <a:ea typeface="ＭＳ Ｐゴシック" charset="0"/>
                <a:cs typeface="ＭＳ Ｐゴシック" charset="0"/>
              </a:rPr>
              <a:t> ● Julia Evans, A Practical introduction to </a:t>
            </a:r>
            <a:r>
              <a:rPr lang="en-US" sz="800" b="0" i="0" u="none" strike="noStrike" kern="1200" baseline="0" dirty="0" err="1" smtClean="0">
                <a:solidFill>
                  <a:schemeClr val="tx1"/>
                </a:solidFill>
                <a:latin typeface="+mn-lt"/>
                <a:ea typeface="ＭＳ Ｐゴシック" charset="0"/>
                <a:cs typeface="ＭＳ Ｐゴシック" charset="0"/>
              </a:rPr>
              <a:t>ipython</a:t>
            </a:r>
            <a:r>
              <a:rPr lang="en-US" sz="800" b="0" i="0" u="none" strike="noStrike" kern="1200" baseline="0" dirty="0" smtClean="0">
                <a:solidFill>
                  <a:schemeClr val="tx1"/>
                </a:solidFill>
                <a:latin typeface="+mn-lt"/>
                <a:ea typeface="ＭＳ Ｐゴシック" charset="0"/>
                <a:cs typeface="ＭＳ Ｐゴシック" charset="0"/>
              </a:rPr>
              <a:t> notebook and pandas</a:t>
            </a:r>
          </a:p>
          <a:p>
            <a:r>
              <a:rPr lang="en-US" sz="800" b="0" i="0" u="none" strike="noStrike" kern="1200" baseline="0" dirty="0" smtClean="0">
                <a:solidFill>
                  <a:schemeClr val="tx1"/>
                </a:solidFill>
                <a:latin typeface="+mn-lt"/>
                <a:ea typeface="ＭＳ Ｐゴシック" charset="0"/>
                <a:cs typeface="ＭＳ Ｐゴシック" charset="0"/>
              </a:rPr>
              <a:t>● Jake </a:t>
            </a:r>
            <a:r>
              <a:rPr lang="en-US" sz="800" b="0" i="0" u="none" strike="noStrike" kern="1200" baseline="0" dirty="0" err="1" smtClean="0">
                <a:solidFill>
                  <a:schemeClr val="tx1"/>
                </a:solidFill>
                <a:latin typeface="+mn-lt"/>
                <a:ea typeface="ＭＳ Ｐゴシック" charset="0"/>
                <a:cs typeface="ＭＳ Ｐゴシック" charset="0"/>
              </a:rPr>
              <a:t>Vanderplas</a:t>
            </a:r>
            <a:r>
              <a:rPr lang="en-US" sz="800" b="0" i="0" u="none" strike="noStrike" kern="1200" baseline="0" dirty="0" smtClean="0">
                <a:solidFill>
                  <a:schemeClr val="tx1"/>
                </a:solidFill>
                <a:latin typeface="+mn-lt"/>
                <a:ea typeface="ＭＳ Ｐゴシック" charset="0"/>
                <a:cs typeface="ＭＳ Ｐゴシック" charset="0"/>
              </a:rPr>
              <a:t>, “ Python Data Science Handbook ”, O’Reilly (for (lots more) details).</a:t>
            </a:r>
          </a:p>
          <a:p>
            <a:r>
              <a:rPr lang="en-US" sz="800" b="0" i="0" u="none" strike="noStrike" kern="1200" baseline="0" dirty="0" smtClean="0">
                <a:solidFill>
                  <a:schemeClr val="tx1"/>
                </a:solidFill>
                <a:latin typeface="+mn-lt"/>
                <a:ea typeface="ＭＳ Ｐゴシック" charset="0"/>
                <a:cs typeface="ＭＳ Ｐゴシック" charset="0"/>
              </a:rPr>
              <a:t> ● Manish </a:t>
            </a:r>
            <a:r>
              <a:rPr lang="en-US" sz="800" b="0" i="0" u="none" strike="noStrike" kern="1200" baseline="0" dirty="0" err="1" smtClean="0">
                <a:solidFill>
                  <a:schemeClr val="tx1"/>
                </a:solidFill>
                <a:latin typeface="+mn-lt"/>
                <a:ea typeface="ＭＳ Ｐゴシック" charset="0"/>
                <a:cs typeface="ＭＳ Ｐゴシック" charset="0"/>
              </a:rPr>
              <a:t>Amde</a:t>
            </a:r>
            <a:r>
              <a:rPr lang="en-US" sz="800" b="0" i="0" u="none" strike="noStrike" kern="1200" baseline="0" dirty="0" smtClean="0">
                <a:solidFill>
                  <a:schemeClr val="tx1"/>
                </a:solidFill>
                <a:latin typeface="+mn-lt"/>
                <a:ea typeface="ＭＳ Ｐゴシック" charset="0"/>
                <a:cs typeface="ＭＳ Ｐゴシック" charset="0"/>
              </a:rPr>
              <a:t>, Pandas and python: top 10</a:t>
            </a:r>
          </a:p>
          <a:p>
            <a:r>
              <a:rPr lang="en-US" sz="800" b="0" i="0" u="none" strike="noStrike" kern="1200" baseline="0" dirty="0" smtClean="0">
                <a:solidFill>
                  <a:schemeClr val="tx1"/>
                </a:solidFill>
                <a:latin typeface="+mn-lt"/>
                <a:ea typeface="ＭＳ Ｐゴシック" charset="0"/>
                <a:cs typeface="ＭＳ Ｐゴシック" charset="0"/>
              </a:rPr>
              <a:t> ● $ Wes McKinney, “ Python for Data Analysis  ” [a good introduction to libraries (Pandas, </a:t>
            </a:r>
            <a:r>
              <a:rPr lang="en-US" sz="800" b="0" i="0" u="none" strike="noStrike" kern="1200" baseline="0" dirty="0" err="1" smtClean="0">
                <a:solidFill>
                  <a:schemeClr val="tx1"/>
                </a:solidFill>
                <a:latin typeface="+mn-lt"/>
                <a:ea typeface="ＭＳ Ｐゴシック" charset="0"/>
                <a:cs typeface="ＭＳ Ｐゴシック" charset="0"/>
              </a:rPr>
              <a:t>iPython</a:t>
            </a:r>
            <a:r>
              <a:rPr lang="en-US" sz="800" b="0" i="0" u="none" strike="noStrike" kern="1200" baseline="0" dirty="0" smtClean="0">
                <a:solidFill>
                  <a:schemeClr val="tx1"/>
                </a:solidFill>
                <a:latin typeface="+mn-lt"/>
                <a:ea typeface="ＭＳ Ｐゴシック" charset="0"/>
                <a:cs typeface="ＭＳ Ｐゴシック" charset="0"/>
              </a:rPr>
              <a:t> </a:t>
            </a:r>
            <a:r>
              <a:rPr lang="en-US" sz="800" b="0" i="0" u="none" strike="noStrike" kern="1200" baseline="0" dirty="0" err="1" smtClean="0">
                <a:solidFill>
                  <a:schemeClr val="tx1"/>
                </a:solidFill>
                <a:latin typeface="+mn-lt"/>
                <a:ea typeface="ＭＳ Ｐゴシック" charset="0"/>
                <a:cs typeface="ＭＳ Ｐゴシック" charset="0"/>
              </a:rPr>
              <a:t>etc</a:t>
            </a:r>
            <a:r>
              <a:rPr lang="en-US" sz="800" b="0" i="0" u="none" strike="noStrike" kern="1200" baseline="0" dirty="0" smtClean="0">
                <a:solidFill>
                  <a:schemeClr val="tx1"/>
                </a:solidFill>
                <a:latin typeface="+mn-lt"/>
                <a:ea typeface="ＭＳ Ｐゴシック" charset="0"/>
                <a:cs typeface="ＭＳ Ｐゴシック" charset="0"/>
              </a:rPr>
              <a:t>) commonly used by Python-based</a:t>
            </a:r>
          </a:p>
          <a:p>
            <a:r>
              <a:rPr lang="en-US" sz="800" b="0" i="0" u="none" strike="noStrike" kern="1200" baseline="0" dirty="0" smtClean="0">
                <a:solidFill>
                  <a:schemeClr val="tx1"/>
                </a:solidFill>
                <a:latin typeface="+mn-lt"/>
                <a:ea typeface="ＭＳ Ｐゴシック" charset="0"/>
                <a:cs typeface="ＭＳ Ｐゴシック" charset="0"/>
              </a:rPr>
              <a:t>data scientists]</a:t>
            </a:r>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49</a:t>
            </a:fld>
            <a:endParaRPr lang="en-US"/>
          </a:p>
        </p:txBody>
      </p:sp>
    </p:spTree>
    <p:extLst>
      <p:ext uri="{BB962C8B-B14F-4D97-AF65-F5344CB8AC3E}">
        <p14:creationId xmlns:p14="http://schemas.microsoft.com/office/powerpoint/2010/main" val="188818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A2BB7E1-AAE1-984B-9EDC-FEB9DF8CAE56}" type="slidenum">
              <a:rPr lang="en-US" smtClean="0"/>
              <a:pPr>
                <a:defRPr/>
              </a:pPr>
              <a:t>5</a:t>
            </a:fld>
            <a:endParaRPr lang="en-US"/>
          </a:p>
        </p:txBody>
      </p:sp>
    </p:spTree>
    <p:extLst>
      <p:ext uri="{BB962C8B-B14F-4D97-AF65-F5344CB8AC3E}">
        <p14:creationId xmlns:p14="http://schemas.microsoft.com/office/powerpoint/2010/main" val="71271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smtClean="0"/>
              <a:t>Beware</a:t>
            </a:r>
            <a:r>
              <a:rPr lang="en" dirty="0"/>
              <a:t>: if you have more columns of data than you have column headings, Pandas </a:t>
            </a:r>
            <a:r>
              <a:rPr lang="en" dirty="0" err="1"/>
              <a:t>read_csv</a:t>
            </a:r>
            <a:r>
              <a:rPr lang="en" dirty="0"/>
              <a:t> can fail. If this happens, there are lots of optional parameters to </a:t>
            </a:r>
            <a:r>
              <a:rPr lang="en" dirty="0" err="1"/>
              <a:t>read_csv</a:t>
            </a:r>
            <a:r>
              <a:rPr lang="en" dirty="0"/>
              <a:t> that can help, but in practice it’s better to feed in clean data</a:t>
            </a:r>
            <a:r>
              <a:rPr lang="en" dirty="0" smtClean="0"/>
              <a:t>.</a:t>
            </a:r>
            <a:endParaRPr lang="en" dirty="0"/>
          </a:p>
        </p:txBody>
      </p:sp>
    </p:spTree>
    <p:extLst>
      <p:ext uri="{BB962C8B-B14F-4D97-AF65-F5344CB8AC3E}">
        <p14:creationId xmlns:p14="http://schemas.microsoft.com/office/powerpoint/2010/main" val="195016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df.shape</a:t>
            </a:r>
            <a:r>
              <a:rPr lang="en-US" dirty="0" smtClean="0"/>
              <a:t> gives number of rows and columns</a:t>
            </a:r>
            <a:endParaRPr dirty="0"/>
          </a:p>
        </p:txBody>
      </p:sp>
    </p:spTree>
    <p:extLst>
      <p:ext uri="{BB962C8B-B14F-4D97-AF65-F5344CB8AC3E}">
        <p14:creationId xmlns:p14="http://schemas.microsoft.com/office/powerpoint/2010/main" val="896957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287076" rtl="0" eaLnBrk="0" fontAlgn="base" latinLnBrk="0" hangingPunct="0">
              <a:lnSpc>
                <a:spcPct val="100000"/>
              </a:lnSpc>
              <a:spcBef>
                <a:spcPts val="0"/>
              </a:spcBef>
              <a:spcAft>
                <a:spcPct val="0"/>
              </a:spcAft>
              <a:buClrTx/>
              <a:buSzTx/>
              <a:buFontTx/>
              <a:buNone/>
              <a:tabLst/>
              <a:defRPr/>
            </a:pPr>
            <a:r>
              <a:rPr lang="en" dirty="0"/>
              <a:t>NB </a:t>
            </a:r>
            <a:r>
              <a:rPr lang="en" dirty="0" err="1"/>
              <a:t>df.describe</a:t>
            </a:r>
            <a:r>
              <a:rPr lang="en" dirty="0"/>
              <a:t> will only find mean and SD for numerical columns - which is reasonable. </a:t>
            </a:r>
            <a:r>
              <a:rPr lang="en" sz="800" dirty="0" err="1" smtClean="0">
                <a:solidFill>
                  <a:srgbClr val="002060"/>
                </a:solidFill>
                <a:latin typeface="Calibri" charset="0"/>
                <a:ea typeface="Calibri" charset="0"/>
                <a:cs typeface="Calibri" charset="0"/>
              </a:rPr>
              <a:t>df</a:t>
            </a:r>
            <a:r>
              <a:rPr lang="en" sz="800" dirty="0" smtClean="0">
                <a:solidFill>
                  <a:srgbClr val="002060"/>
                </a:solidFill>
                <a:latin typeface="Calibri" charset="0"/>
                <a:ea typeface="Calibri" charset="0"/>
                <a:cs typeface="Calibri" charset="0"/>
              </a:rPr>
              <a:t>['</a:t>
            </a:r>
            <a:r>
              <a:rPr lang="en-US" sz="800" dirty="0" smtClean="0">
                <a:solidFill>
                  <a:srgbClr val="002060"/>
                </a:solidFill>
                <a:latin typeface="Calibri" charset="0"/>
                <a:ea typeface="Calibri" charset="0"/>
                <a:cs typeface="Calibri" charset="0"/>
              </a:rPr>
              <a:t>server</a:t>
            </a:r>
            <a:r>
              <a:rPr lang="en" sz="800" dirty="0" smtClean="0">
                <a:solidFill>
                  <a:srgbClr val="002060"/>
                </a:solidFill>
                <a:latin typeface="Calibri" charset="0"/>
                <a:ea typeface="Calibri" charset="0"/>
                <a:cs typeface="Calibri" charset="0"/>
              </a:rPr>
              <a:t>'].unique()</a:t>
            </a:r>
            <a:r>
              <a:rPr lang="en-US" sz="800" dirty="0" smtClean="0">
                <a:solidFill>
                  <a:srgbClr val="002060"/>
                </a:solidFill>
                <a:latin typeface="Calibri" charset="0"/>
                <a:ea typeface="Calibri" charset="0"/>
                <a:cs typeface="Calibri" charset="0"/>
              </a:rPr>
              <a:t> will also return a list of labels</a:t>
            </a:r>
            <a:r>
              <a:rPr lang="en-US" sz="800" baseline="0" dirty="0" smtClean="0">
                <a:solidFill>
                  <a:srgbClr val="002060"/>
                </a:solidFill>
                <a:latin typeface="Calibri" charset="0"/>
                <a:ea typeface="Calibri" charset="0"/>
                <a:cs typeface="Calibri" charset="0"/>
              </a:rPr>
              <a:t> in a column, but without </a:t>
            </a:r>
            <a:r>
              <a:rPr lang="en-US" sz="800" baseline="0" smtClean="0">
                <a:solidFill>
                  <a:srgbClr val="002060"/>
                </a:solidFill>
                <a:latin typeface="Calibri" charset="0"/>
                <a:ea typeface="Calibri" charset="0"/>
                <a:cs typeface="Calibri" charset="0"/>
              </a:rPr>
              <a:t>the label counts.</a:t>
            </a:r>
            <a:endParaRPr lang="en" sz="800" dirty="0" smtClean="0">
              <a:solidFill>
                <a:srgbClr val="002060"/>
              </a:solidFill>
              <a:latin typeface="Calibri" charset="0"/>
              <a:ea typeface="Calibri" charset="0"/>
              <a:cs typeface="Calibri" charset="0"/>
            </a:endParaRPr>
          </a:p>
          <a:p>
            <a:pPr lvl="0">
              <a:spcBef>
                <a:spcPts val="0"/>
              </a:spcBef>
              <a:buNone/>
            </a:pPr>
            <a:r>
              <a:rPr lang="en-US" dirty="0" smtClean="0"/>
              <a:t> </a:t>
            </a:r>
            <a:endParaRPr lang="en" dirty="0"/>
          </a:p>
        </p:txBody>
      </p:sp>
    </p:spTree>
    <p:extLst>
      <p:ext uri="{BB962C8B-B14F-4D97-AF65-F5344CB8AC3E}">
        <p14:creationId xmlns:p14="http://schemas.microsoft.com/office/powerpoint/2010/main" val="369186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4175" y="685800"/>
            <a:ext cx="608965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err="1"/>
              <a:t>df</a:t>
            </a:r>
            <a:r>
              <a:rPr lang="en" dirty="0"/>
              <a:t>[k].unique</a:t>
            </a:r>
            <a:r>
              <a:rPr lang="en" dirty="0" smtClean="0"/>
              <a:t>()</a:t>
            </a:r>
            <a:endParaRPr lang="en-US" dirty="0" smtClean="0"/>
          </a:p>
          <a:p>
            <a:pPr lvl="0">
              <a:spcBef>
                <a:spcPts val="0"/>
              </a:spcBef>
              <a:buNone/>
            </a:pPr>
            <a:r>
              <a:rPr lang="en-US" dirty="0" err="1" smtClean="0"/>
              <a:t>df.sort_values</a:t>
            </a:r>
            <a:r>
              <a:rPr lang="en-US" dirty="0" smtClean="0"/>
              <a:t>([‘row1id’, ‘row2id’])</a:t>
            </a:r>
            <a:endParaRPr lang="en" dirty="0"/>
          </a:p>
        </p:txBody>
      </p:sp>
    </p:spTree>
    <p:extLst>
      <p:ext uri="{BB962C8B-B14F-4D97-AF65-F5344CB8AC3E}">
        <p14:creationId xmlns:p14="http://schemas.microsoft.com/office/powerpoint/2010/main" val="190249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 Id="rId3"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3.xml"/><Relationship Id="rId3"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3.xml"/><Relationship Id="rId3"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4.xml"/><Relationship Id="rId3"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4.xml"/><Relationship Id="rId3"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5.xml"/><Relationship Id="rId3"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5.xml"/><Relationship Id="rId3" Type="http://schemas.openxmlformats.org/officeDocument/2006/relationships/image" Target="../media/image2.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6.xml"/><Relationship Id="rId3" Type="http://schemas.openxmlformats.org/officeDocument/2006/relationships/image" Target="../media/image2.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6.xml"/><Relationship Id="rId3" Type="http://schemas.openxmlformats.org/officeDocument/2006/relationships/image" Target="../media/image2.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7.xml"/><Relationship Id="rId3" Type="http://schemas.openxmlformats.org/officeDocument/2006/relationships/image" Target="../media/image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7.xml"/><Relationship Id="rId3"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6"/>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b="1" i="0" spc="-251">
                <a:latin typeface="Arial Black" charset="0"/>
                <a:ea typeface="Arial Black" charset="0"/>
                <a:cs typeface="Arial Blac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atin typeface="Arial" charset="0"/>
                <a:ea typeface="Arial" charset="0"/>
                <a:cs typeface="Arial" charset="0"/>
              </a:defRPr>
            </a:lvl1pPr>
            <a:lvl2pPr algn="ctr">
              <a:lnSpc>
                <a:spcPct val="120000"/>
              </a:lnSpc>
              <a:defRPr sz="1800" i="1">
                <a:latin typeface="Arial" charset="0"/>
                <a:ea typeface="Arial" charset="0"/>
                <a:cs typeface="Arial" charset="0"/>
              </a:defRPr>
            </a:lvl2pPr>
            <a:lvl3pPr algn="ctr">
              <a:lnSpc>
                <a:spcPct val="120000"/>
              </a:lnSpc>
              <a:defRPr sz="1800" i="1">
                <a:latin typeface="Arial" charset="0"/>
                <a:ea typeface="Arial" charset="0"/>
                <a:cs typeface="Arial" charset="0"/>
              </a:defRPr>
            </a:lvl3pPr>
            <a:lvl4pPr algn="ctr">
              <a:lnSpc>
                <a:spcPct val="120000"/>
              </a:lnSpc>
              <a:defRPr sz="1800" i="1">
                <a:latin typeface="Arial" charset="0"/>
                <a:ea typeface="Arial" charset="0"/>
                <a:cs typeface="Arial" charset="0"/>
              </a:defRPr>
            </a:lvl4pPr>
            <a:lvl5pPr algn="ctr">
              <a:lnSpc>
                <a:spcPct val="120000"/>
              </a:lnSpc>
              <a:defRPr sz="1800" i="1">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tx1"/>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dirty="0" smtClean="0"/>
              <a:t>Click to edit Master text styles</a:t>
            </a:r>
          </a:p>
        </p:txBody>
      </p:sp>
    </p:spTree>
    <p:extLst>
      <p:ext uri="{BB962C8B-B14F-4D97-AF65-F5344CB8AC3E}">
        <p14:creationId xmlns:p14="http://schemas.microsoft.com/office/powerpoint/2010/main" val="26740833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A18A750D-5D10-D047-BB19-C6B562866F2D}" type="slidenum">
              <a:rPr lang="en-US"/>
              <a:pPr>
                <a:defRPr/>
              </a:pPr>
              <a:t>‹#›</a:t>
            </a:fld>
            <a:endParaRPr lang="en-US"/>
          </a:p>
        </p:txBody>
      </p:sp>
    </p:spTree>
    <p:extLst>
      <p:ext uri="{BB962C8B-B14F-4D97-AF65-F5344CB8AC3E}">
        <p14:creationId xmlns:p14="http://schemas.microsoft.com/office/powerpoint/2010/main" val="5583317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chemeClr val="bg2"/>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5301557"/>
      </p:ext>
    </p:extLst>
  </p:cSld>
  <p:clrMapOvr>
    <a:overrideClrMapping bg1="dk1" tx1="lt1" bg2="dk2" tx2="lt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1" y="445438"/>
            <a:ext cx="8520599" cy="57322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1" y="1153542"/>
            <a:ext cx="8520599" cy="341956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7534"/>
            <a:ext cx="548699" cy="393964"/>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293705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40531"/>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2"/>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344709378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sym typeface="Open Sans Light" charset="0"/>
              </a:rPr>
              <a:t>Click to edit Master text styles</a:t>
            </a:r>
          </a:p>
          <a:p>
            <a:pPr lvl="1"/>
            <a:r>
              <a:rPr lang="en-US" dirty="0" smtClean="0">
                <a:sym typeface="Open Sans Light" charset="0"/>
              </a:rPr>
              <a:t>Second level</a:t>
            </a:r>
          </a:p>
          <a:p>
            <a:pPr lvl="2"/>
            <a:r>
              <a:rPr lang="en-US" dirty="0" smtClean="0">
                <a:sym typeface="Open Sans Light" charset="0"/>
              </a:rPr>
              <a:t>Third level</a:t>
            </a:r>
          </a:p>
          <a:p>
            <a:pPr lvl="3"/>
            <a:r>
              <a:rPr lang="en-US" dirty="0" smtClean="0">
                <a:sym typeface="Open Sans Light" charset="0"/>
              </a:rPr>
              <a:t>Fourth level</a:t>
            </a:r>
          </a:p>
          <a:p>
            <a:pPr lvl="4"/>
            <a:r>
              <a:rPr lang="en-US" dirty="0" smtClean="0">
                <a:sym typeface="Open Sans Light" charset="0"/>
              </a:rPr>
              <a:t>Fifth level</a:t>
            </a:r>
            <a:endParaRPr lang="en-US" dirty="0">
              <a:sym typeface="Open Sans Light" charset="0"/>
            </a:endParaRPr>
          </a:p>
        </p:txBody>
      </p:sp>
      <p:sp>
        <p:nvSpPr>
          <p:cNvPr id="5" name="Slide Number Placeholder 3"/>
          <p:cNvSpPr>
            <a:spLocks noGrp="1"/>
          </p:cNvSpPr>
          <p:nvPr>
            <p:ph type="sldNum" sz="quarter" idx="10"/>
          </p:nvPr>
        </p:nvSpPr>
        <p:spPr/>
        <p:txBody>
          <a:bodyPr/>
          <a:lstStyle>
            <a:lvl1pPr>
              <a:defRPr/>
            </a:lvl1pPr>
          </a:lstStyle>
          <a:p>
            <a:pPr>
              <a:defRPr/>
            </a:pPr>
            <a:fld id="{2DAED71E-38AE-6443-B0CE-8BFDB36A4763}" type="slidenum">
              <a:rPr lang="en-US"/>
              <a:pPr>
                <a:defRPr/>
              </a:pPr>
              <a:t>‹#›</a:t>
            </a:fld>
            <a:endParaRPr lang="en-US"/>
          </a:p>
        </p:txBody>
      </p:sp>
    </p:spTree>
    <p:extLst>
      <p:ext uri="{BB962C8B-B14F-4D97-AF65-F5344CB8AC3E}">
        <p14:creationId xmlns:p14="http://schemas.microsoft.com/office/powerpoint/2010/main" val="202173798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2"/>
              </a:buClr>
              <a:defRPr/>
            </a:lvl3pPr>
            <a:lvl4pPr marL="398717" indent="-183410">
              <a:buClr>
                <a:schemeClr val="accent2"/>
              </a:buClr>
              <a:defRPr/>
            </a:lvl4pPr>
            <a:lvl5pPr>
              <a:buClr>
                <a:schemeClr val="accent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3"/>
          <p:cNvSpPr>
            <a:spLocks noGrp="1"/>
          </p:cNvSpPr>
          <p:nvPr>
            <p:ph type="sldNum" sz="quarter" idx="13"/>
          </p:nvPr>
        </p:nvSpPr>
        <p:spPr/>
        <p:txBody>
          <a:bodyPr/>
          <a:lstStyle>
            <a:lvl1pPr>
              <a:defRPr/>
            </a:lvl1pPr>
          </a:lstStyle>
          <a:p>
            <a:pPr>
              <a:defRPr/>
            </a:pPr>
            <a:fld id="{D2F14223-E56F-7E48-AFE6-A784681CC2D6}" type="slidenum">
              <a:rPr lang="en-US"/>
              <a:pPr>
                <a:defRPr/>
              </a:pPr>
              <a:t>‹#›</a:t>
            </a:fld>
            <a:endParaRPr lang="en-US"/>
          </a:p>
        </p:txBody>
      </p:sp>
    </p:spTree>
    <p:extLst>
      <p:ext uri="{BB962C8B-B14F-4D97-AF65-F5344CB8AC3E}">
        <p14:creationId xmlns:p14="http://schemas.microsoft.com/office/powerpoint/2010/main" val="251045607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2"/>
              </a:buClr>
              <a:buFont typeface="Wingdings" charset="2"/>
              <a:buChar char=""/>
              <a:defRPr sz="2300"/>
            </a:lvl1pPr>
            <a:lvl2pPr marL="645921" indent="-326948">
              <a:lnSpc>
                <a:spcPct val="120000"/>
              </a:lnSpc>
              <a:spcBef>
                <a:spcPts val="753"/>
              </a:spcBef>
              <a:buClr>
                <a:schemeClr val="accent2"/>
              </a:buClr>
              <a:buFont typeface="Wingdings" charset="2"/>
              <a:buChar char=""/>
              <a:defRPr sz="2300"/>
            </a:lvl2pPr>
            <a:lvl3pPr marL="972868" indent="-326948">
              <a:lnSpc>
                <a:spcPct val="120000"/>
              </a:lnSpc>
              <a:spcBef>
                <a:spcPts val="753"/>
              </a:spcBef>
              <a:buClr>
                <a:schemeClr val="accent2"/>
              </a:buClr>
              <a:buFont typeface="Wingdings" charset="2"/>
              <a:buChar char=""/>
              <a:defRPr sz="2300"/>
            </a:lvl3pPr>
            <a:lvl4pPr marL="1291841" indent="-326948">
              <a:lnSpc>
                <a:spcPct val="120000"/>
              </a:lnSpc>
              <a:spcBef>
                <a:spcPts val="753"/>
              </a:spcBef>
              <a:buClr>
                <a:schemeClr val="accent2"/>
              </a:buClr>
              <a:buFont typeface="Wingdings" charset="2"/>
              <a:buChar char=""/>
              <a:defRPr sz="2300"/>
            </a:lvl4pPr>
            <a:lvl5pPr marL="1618789" indent="-326948">
              <a:lnSpc>
                <a:spcPct val="120000"/>
              </a:lnSpc>
              <a:spcBef>
                <a:spcPts val="753"/>
              </a:spcBef>
              <a:buClr>
                <a:schemeClr val="accent2"/>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8DF87CD1-5AAE-FA45-9AFD-186F12720A12}" type="slidenum">
              <a:rPr lang="en-US"/>
              <a:pPr>
                <a:defRPr/>
              </a:pPr>
              <a:t>‹#›</a:t>
            </a:fld>
            <a:endParaRPr lang="en-US"/>
          </a:p>
        </p:txBody>
      </p:sp>
    </p:spTree>
    <p:extLst>
      <p:ext uri="{BB962C8B-B14F-4D97-AF65-F5344CB8AC3E}">
        <p14:creationId xmlns:p14="http://schemas.microsoft.com/office/powerpoint/2010/main" val="250752508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BEACCCB4-5A50-5645-AEB8-6F1ABA5A77EC}" type="slidenum">
              <a:rPr lang="en-US"/>
              <a:pPr>
                <a:defRPr/>
              </a:pPr>
              <a:t>‹#›</a:t>
            </a:fld>
            <a:endParaRPr lang="en-US"/>
          </a:p>
        </p:txBody>
      </p:sp>
    </p:spTree>
    <p:extLst>
      <p:ext uri="{BB962C8B-B14F-4D97-AF65-F5344CB8AC3E}">
        <p14:creationId xmlns:p14="http://schemas.microsoft.com/office/powerpoint/2010/main" val="324047650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3151277B-925F-D142-8C50-ADFDA3D6C3CA}"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7430026"/>
      </p:ext>
    </p:extLst>
  </p:cSld>
  <p:clrMapOvr>
    <a:overrideClrMapping bg1="dk1" tx1="lt1" bg2="dk2" tx2="lt2" accent1="accent1" accent2="accent2" accent3="accent3" accent4="accent4" accent5="accent5" accent6="accent6" hlink="hlink" folHlink="folHlink"/>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defRPr sz="2300"/>
            </a:lvl1pPr>
            <a:lvl2pPr marL="466498" indent="-466498">
              <a:lnSpc>
                <a:spcPct val="120000"/>
              </a:lnSpc>
              <a:defRPr sz="2000"/>
            </a:lvl2pPr>
            <a:lvl3pPr marL="215307" indent="-215307">
              <a:lnSpc>
                <a:spcPct val="120000"/>
              </a:lnSpc>
              <a:buClr>
                <a:schemeClr val="accent2"/>
              </a:buClr>
              <a:defRPr sz="1800"/>
            </a:lvl3pPr>
            <a:lvl4pPr marL="398717" indent="-183410">
              <a:lnSpc>
                <a:spcPct val="120000"/>
              </a:lnSpc>
              <a:buClr>
                <a:schemeClr val="accent2"/>
              </a:buClr>
              <a:defRPr sz="1500"/>
            </a:lvl4pPr>
            <a:lvl5pPr>
              <a:lnSpc>
                <a:spcPct val="120000"/>
              </a:lnSpc>
              <a:buClr>
                <a:schemeClr val="accent2"/>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730C4753-39D2-F849-BF9A-CD05FFB4B6D9}" type="slidenum">
              <a:rPr lang="en-US"/>
              <a:pPr>
                <a:defRPr/>
              </a:pPr>
              <a:t>‹#›</a:t>
            </a:fld>
            <a:endParaRPr lang="en-US"/>
          </a:p>
        </p:txBody>
      </p:sp>
    </p:spTree>
    <p:extLst>
      <p:ext uri="{BB962C8B-B14F-4D97-AF65-F5344CB8AC3E}">
        <p14:creationId xmlns:p14="http://schemas.microsoft.com/office/powerpoint/2010/main" val="11783131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US" smtClean="0">
                <a:sym typeface="Open Sans Light" charset="0"/>
              </a:rPr>
              <a:t>Click to edit Master text styles</a:t>
            </a:r>
          </a:p>
          <a:p>
            <a:pPr lvl="1"/>
            <a:r>
              <a:rPr lang="en-US" smtClean="0">
                <a:sym typeface="Open Sans Light" charset="0"/>
              </a:rPr>
              <a:t>Second level</a:t>
            </a:r>
          </a:p>
          <a:p>
            <a:pPr lvl="2"/>
            <a:r>
              <a:rPr lang="en-US" smtClean="0">
                <a:sym typeface="Open Sans Light" charset="0"/>
              </a:rPr>
              <a:t>Third level</a:t>
            </a:r>
          </a:p>
          <a:p>
            <a:pPr lvl="3"/>
            <a:r>
              <a:rPr lang="en-US" smtClean="0">
                <a:sym typeface="Open Sans Light" charset="0"/>
              </a:rPr>
              <a:t>Fourth level</a:t>
            </a:r>
          </a:p>
          <a:p>
            <a:pPr lvl="4"/>
            <a:r>
              <a:rPr lang="en-US" smtClean="0">
                <a:sym typeface="Open Sans Light" charset="0"/>
              </a:rPr>
              <a:t>Fifth level</a:t>
            </a:r>
            <a:endParaRPr lang="en-US" dirty="0">
              <a:sym typeface="Open Sans Light" charset="0"/>
            </a:endParaRPr>
          </a:p>
        </p:txBody>
      </p:sp>
      <p:sp>
        <p:nvSpPr>
          <p:cNvPr id="5" name="Slide Number Placeholder 3"/>
          <p:cNvSpPr>
            <a:spLocks noGrp="1"/>
          </p:cNvSpPr>
          <p:nvPr>
            <p:ph type="sldNum" sz="quarter" idx="10"/>
          </p:nvPr>
        </p:nvSpPr>
        <p:spPr/>
        <p:txBody>
          <a:bodyPr/>
          <a:lstStyle>
            <a:lvl1pPr>
              <a:defRPr/>
            </a:lvl1pPr>
          </a:lstStyle>
          <a:p>
            <a:pPr>
              <a:defRPr/>
            </a:pPr>
            <a:fld id="{F96569CB-066D-C142-9BE4-FFA768C9D509}" type="slidenum">
              <a:rPr lang="en-US"/>
              <a:pPr>
                <a:defRPr/>
              </a:pPr>
              <a:t>‹#›</a:t>
            </a:fld>
            <a:endParaRPr lang="en-US"/>
          </a:p>
        </p:txBody>
      </p:sp>
    </p:spTree>
    <p:extLst>
      <p:ext uri="{BB962C8B-B14F-4D97-AF65-F5344CB8AC3E}">
        <p14:creationId xmlns:p14="http://schemas.microsoft.com/office/powerpoint/2010/main" val="68058861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chemeClr val="accent2"/>
                </a:solidFill>
                <a:latin typeface="Open Sans Light"/>
                <a:cs typeface="Open Sans Light"/>
              </a:defRPr>
            </a:lvl1pPr>
            <a:lvl2pPr marL="0" indent="0" algn="ctr">
              <a:buFontTx/>
              <a:buNone/>
              <a:defRPr b="0" i="1">
                <a:solidFill>
                  <a:schemeClr val="accent2"/>
                </a:solidFill>
                <a:latin typeface="Open Sans Light"/>
                <a:cs typeface="Open Sans Light"/>
              </a:defRPr>
            </a:lvl2pPr>
            <a:lvl3pPr marL="0" indent="0" algn="ctr">
              <a:buFontTx/>
              <a:buNone/>
              <a:defRPr b="0" i="1">
                <a:solidFill>
                  <a:schemeClr val="accent2"/>
                </a:solidFill>
                <a:latin typeface="Open Sans Light"/>
                <a:cs typeface="Open Sans Light"/>
              </a:defRPr>
            </a:lvl3pPr>
            <a:lvl4pPr marL="0" indent="0" algn="ctr">
              <a:buFontTx/>
              <a:buNone/>
              <a:defRPr b="0" i="1">
                <a:solidFill>
                  <a:schemeClr val="accent2"/>
                </a:solidFill>
                <a:latin typeface="Open Sans Light"/>
                <a:cs typeface="Open Sans Light"/>
              </a:defRPr>
            </a:lvl4pPr>
            <a:lvl5pPr marL="0" indent="0" algn="ctr">
              <a:buFontTx/>
              <a:buNone/>
              <a:defRPr b="0" i="1">
                <a:solidFill>
                  <a:schemeClr val="accent2"/>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44FFE4FA-FAE0-C240-9009-ADD8CC6E7976}" type="slidenum">
              <a:rPr lang="en-US"/>
              <a:pPr>
                <a:defRPr/>
              </a:pPr>
              <a:t>‹#›</a:t>
            </a:fld>
            <a:endParaRPr lang="en-US"/>
          </a:p>
        </p:txBody>
      </p:sp>
    </p:spTree>
    <p:extLst>
      <p:ext uri="{BB962C8B-B14F-4D97-AF65-F5344CB8AC3E}">
        <p14:creationId xmlns:p14="http://schemas.microsoft.com/office/powerpoint/2010/main" val="418075743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98D59A3D-EDA7-824E-AB62-E30C8C0B0DB0}" type="slidenum">
              <a:rPr lang="en-US"/>
              <a:pPr>
                <a:defRPr/>
              </a:pPr>
              <a:t>‹#›</a:t>
            </a:fld>
            <a:endParaRPr lang="en-US"/>
          </a:p>
        </p:txBody>
      </p:sp>
    </p:spTree>
    <p:extLst>
      <p:ext uri="{BB962C8B-B14F-4D97-AF65-F5344CB8AC3E}">
        <p14:creationId xmlns:p14="http://schemas.microsoft.com/office/powerpoint/2010/main" val="331115834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084DF26-DDA6-F248-8CB8-AE8F017F68BC}" type="slidenum">
              <a:rPr lang="en-US"/>
              <a:pPr>
                <a:defRPr/>
              </a:pPr>
              <a:t>‹#›</a:t>
            </a:fld>
            <a:endParaRPr lang="en-US"/>
          </a:p>
        </p:txBody>
      </p:sp>
    </p:spTree>
    <p:extLst>
      <p:ext uri="{BB962C8B-B14F-4D97-AF65-F5344CB8AC3E}">
        <p14:creationId xmlns:p14="http://schemas.microsoft.com/office/powerpoint/2010/main" val="279596749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rgbClr val="A17861"/>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2900976"/>
      </p:ext>
    </p:extLst>
  </p:cSld>
  <p:clrMapOvr>
    <a:overrideClrMapping bg1="dk1" tx1="lt1" bg2="dk2" tx2="lt2" accent1="accent1" accent2="accent2" accent3="accent3" accent4="accent4" accent5="accent5" accent6="accent6" hlink="hlink" folHlink="folHlink"/>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4"/>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4"/>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320388172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86648494-2AFD-814F-AE38-2DA820F20F17}" type="slidenum">
              <a:rPr lang="en-US"/>
              <a:pPr>
                <a:defRPr/>
              </a:pPr>
              <a:t>‹#›</a:t>
            </a:fld>
            <a:endParaRPr lang="en-US"/>
          </a:p>
        </p:txBody>
      </p:sp>
    </p:spTree>
    <p:extLst>
      <p:ext uri="{BB962C8B-B14F-4D97-AF65-F5344CB8AC3E}">
        <p14:creationId xmlns:p14="http://schemas.microsoft.com/office/powerpoint/2010/main" val="271711642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4"/>
              </a:buClr>
              <a:defRPr/>
            </a:lvl3pPr>
            <a:lvl4pPr marL="398717" indent="-183410">
              <a:buClr>
                <a:schemeClr val="accent4"/>
              </a:buClr>
              <a:defRPr/>
            </a:lvl4pPr>
            <a:lvl5pPr>
              <a:buClr>
                <a:schemeClr val="accent4"/>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802293AA-9FC4-E940-8F44-C7A8AA7E3CF0}" type="slidenum">
              <a:rPr lang="en-US"/>
              <a:pPr>
                <a:defRPr/>
              </a:pPr>
              <a:t>‹#›</a:t>
            </a:fld>
            <a:endParaRPr lang="en-US"/>
          </a:p>
        </p:txBody>
      </p:sp>
    </p:spTree>
    <p:extLst>
      <p:ext uri="{BB962C8B-B14F-4D97-AF65-F5344CB8AC3E}">
        <p14:creationId xmlns:p14="http://schemas.microsoft.com/office/powerpoint/2010/main" val="168339487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4"/>
              </a:buClr>
              <a:buFont typeface="Wingdings" charset="2"/>
              <a:buChar char=""/>
              <a:defRPr sz="2300"/>
            </a:lvl1pPr>
            <a:lvl2pPr marL="645921" indent="-326948">
              <a:lnSpc>
                <a:spcPct val="120000"/>
              </a:lnSpc>
              <a:spcBef>
                <a:spcPts val="753"/>
              </a:spcBef>
              <a:buClr>
                <a:schemeClr val="accent4"/>
              </a:buClr>
              <a:buFont typeface="Wingdings" charset="2"/>
              <a:buChar char=""/>
              <a:defRPr sz="2300"/>
            </a:lvl2pPr>
            <a:lvl3pPr marL="972868" indent="-326948">
              <a:lnSpc>
                <a:spcPct val="120000"/>
              </a:lnSpc>
              <a:spcBef>
                <a:spcPts val="753"/>
              </a:spcBef>
              <a:buClr>
                <a:schemeClr val="accent4"/>
              </a:buClr>
              <a:buFont typeface="Wingdings" charset="2"/>
              <a:buChar char=""/>
              <a:defRPr sz="2300"/>
            </a:lvl3pPr>
            <a:lvl4pPr marL="1291841" indent="-326948">
              <a:lnSpc>
                <a:spcPct val="120000"/>
              </a:lnSpc>
              <a:spcBef>
                <a:spcPts val="753"/>
              </a:spcBef>
              <a:buClr>
                <a:schemeClr val="accent4"/>
              </a:buClr>
              <a:buFont typeface="Wingdings" charset="2"/>
              <a:buChar char=""/>
              <a:defRPr sz="2300"/>
            </a:lvl4pPr>
            <a:lvl5pPr marL="1618789" indent="-326948">
              <a:lnSpc>
                <a:spcPct val="120000"/>
              </a:lnSpc>
              <a:spcBef>
                <a:spcPts val="753"/>
              </a:spcBef>
              <a:buClr>
                <a:schemeClr val="accent4"/>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33B14707-D3CE-A64E-B1D0-891960AC2678}" type="slidenum">
              <a:rPr lang="en-US"/>
              <a:pPr>
                <a:defRPr/>
              </a:pPr>
              <a:t>‹#›</a:t>
            </a:fld>
            <a:endParaRPr lang="en-US"/>
          </a:p>
        </p:txBody>
      </p:sp>
    </p:spTree>
    <p:extLst>
      <p:ext uri="{BB962C8B-B14F-4D97-AF65-F5344CB8AC3E}">
        <p14:creationId xmlns:p14="http://schemas.microsoft.com/office/powerpoint/2010/main" val="258977393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1338CB0-5285-D64F-94FA-C74B549BF9A6}" type="slidenum">
              <a:rPr lang="en-US"/>
              <a:pPr>
                <a:defRPr/>
              </a:pPr>
              <a:t>‹#›</a:t>
            </a:fld>
            <a:endParaRPr lang="en-US"/>
          </a:p>
        </p:txBody>
      </p:sp>
    </p:spTree>
    <p:extLst>
      <p:ext uri="{BB962C8B-B14F-4D97-AF65-F5344CB8AC3E}">
        <p14:creationId xmlns:p14="http://schemas.microsoft.com/office/powerpoint/2010/main" val="255979480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4"/>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A59ABBA-9F35-9249-9538-57AFEF18D13D}"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65776600"/>
      </p:ext>
    </p:extLst>
  </p:cSld>
  <p:clrMapOvr>
    <a:overrideClrMapping bg1="dk1" tx1="lt1" bg2="dk2" tx2="lt2" accent1="accent1" accent2="accent2" accent3="accent3" accent4="accent4" accent5="accent5" accent6="accent6" hlink="hlink" folHlink="folHlink"/>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tx2"/>
              </a:buClr>
              <a:defRPr/>
            </a:lvl3pPr>
            <a:lvl4pPr marL="398717" indent="-183410">
              <a:buClr>
                <a:schemeClr val="tx2"/>
              </a:buClr>
              <a:defRPr/>
            </a:lvl4pPr>
            <a:lvl5pPr>
              <a:buClr>
                <a:schemeClr val="tx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3"/>
          <p:cNvSpPr>
            <a:spLocks noGrp="1"/>
          </p:cNvSpPr>
          <p:nvPr>
            <p:ph type="sldNum" sz="quarter" idx="13"/>
          </p:nvPr>
        </p:nvSpPr>
        <p:spPr/>
        <p:txBody>
          <a:bodyPr/>
          <a:lstStyle>
            <a:lvl1pPr>
              <a:defRPr/>
            </a:lvl1pPr>
          </a:lstStyle>
          <a:p>
            <a:pPr>
              <a:defRPr/>
            </a:pPr>
            <a:fld id="{FBD7218D-EACF-2545-9414-19DAFD582701}" type="slidenum">
              <a:rPr lang="en-US"/>
              <a:pPr>
                <a:defRPr/>
              </a:pPr>
              <a:t>‹#›</a:t>
            </a:fld>
            <a:endParaRPr lang="en-US"/>
          </a:p>
        </p:txBody>
      </p:sp>
    </p:spTree>
    <p:extLst>
      <p:ext uri="{BB962C8B-B14F-4D97-AF65-F5344CB8AC3E}">
        <p14:creationId xmlns:p14="http://schemas.microsoft.com/office/powerpoint/2010/main" val="198710646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buClr>
                <a:schemeClr val="accent4"/>
              </a:buClr>
              <a:defRPr sz="2300"/>
            </a:lvl1pPr>
            <a:lvl2pPr marL="466498" indent="-466498">
              <a:lnSpc>
                <a:spcPct val="120000"/>
              </a:lnSpc>
              <a:buClr>
                <a:schemeClr val="accent4"/>
              </a:buClr>
              <a:defRPr sz="2000"/>
            </a:lvl2pPr>
            <a:lvl3pPr marL="215307" indent="-215307">
              <a:lnSpc>
                <a:spcPct val="120000"/>
              </a:lnSpc>
              <a:buClr>
                <a:schemeClr val="accent4"/>
              </a:buClr>
              <a:defRPr sz="1800"/>
            </a:lvl3pPr>
            <a:lvl4pPr marL="398717" indent="-183410">
              <a:lnSpc>
                <a:spcPct val="120000"/>
              </a:lnSpc>
              <a:buClr>
                <a:schemeClr val="accent4"/>
              </a:buClr>
              <a:defRPr sz="1500"/>
            </a:lvl4pPr>
            <a:lvl5pPr>
              <a:lnSpc>
                <a:spcPct val="120000"/>
              </a:lnSpc>
              <a:buClr>
                <a:schemeClr val="accent4"/>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068803F8-8FA0-5A42-A4F9-5A729C3CD83A}" type="slidenum">
              <a:rPr lang="en-US"/>
              <a:pPr>
                <a:defRPr/>
              </a:pPr>
              <a:t>‹#›</a:t>
            </a:fld>
            <a:endParaRPr lang="en-US"/>
          </a:p>
        </p:txBody>
      </p:sp>
    </p:spTree>
    <p:extLst>
      <p:ext uri="{BB962C8B-B14F-4D97-AF65-F5344CB8AC3E}">
        <p14:creationId xmlns:p14="http://schemas.microsoft.com/office/powerpoint/2010/main" val="418276226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00AA5B"/>
                </a:solidFill>
                <a:latin typeface="Open Sans Light"/>
                <a:cs typeface="Open Sans Light"/>
              </a:defRPr>
            </a:lvl1pPr>
            <a:lvl2pPr marL="0" indent="0" algn="ctr">
              <a:buFontTx/>
              <a:buNone/>
              <a:defRPr b="0" i="1">
                <a:solidFill>
                  <a:srgbClr val="00AA5B"/>
                </a:solidFill>
                <a:latin typeface="Open Sans Light"/>
                <a:cs typeface="Open Sans Light"/>
              </a:defRPr>
            </a:lvl2pPr>
            <a:lvl3pPr marL="0" indent="0" algn="ctr">
              <a:buFontTx/>
              <a:buNone/>
              <a:defRPr b="0" i="1">
                <a:solidFill>
                  <a:srgbClr val="00AA5B"/>
                </a:solidFill>
                <a:latin typeface="Open Sans Light"/>
                <a:cs typeface="Open Sans Light"/>
              </a:defRPr>
            </a:lvl3pPr>
            <a:lvl4pPr marL="0" indent="0" algn="ctr">
              <a:buFontTx/>
              <a:buNone/>
              <a:defRPr b="0" i="1">
                <a:solidFill>
                  <a:srgbClr val="00AA5B"/>
                </a:solidFill>
                <a:latin typeface="Open Sans Light"/>
                <a:cs typeface="Open Sans Light"/>
              </a:defRPr>
            </a:lvl4pPr>
            <a:lvl5pPr marL="0" indent="0" algn="ctr">
              <a:buFontTx/>
              <a:buNone/>
              <a:defRPr b="0" i="1">
                <a:solidFill>
                  <a:srgbClr val="00AA5B"/>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AC550862-6E18-0647-96A2-FAA6B28EBA08}" type="slidenum">
              <a:rPr lang="en-US"/>
              <a:pPr>
                <a:defRPr/>
              </a:pPr>
              <a:t>‹#›</a:t>
            </a:fld>
            <a:endParaRPr lang="en-US"/>
          </a:p>
        </p:txBody>
      </p:sp>
    </p:spTree>
    <p:extLst>
      <p:ext uri="{BB962C8B-B14F-4D97-AF65-F5344CB8AC3E}">
        <p14:creationId xmlns:p14="http://schemas.microsoft.com/office/powerpoint/2010/main" val="2007351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FDE29B64-1659-394D-AFC8-C6F7304FD18F}" type="slidenum">
              <a:rPr lang="en-US"/>
              <a:pPr>
                <a:defRPr/>
              </a:pPr>
              <a:t>‹#›</a:t>
            </a:fld>
            <a:endParaRPr lang="en-US"/>
          </a:p>
        </p:txBody>
      </p:sp>
    </p:spTree>
    <p:extLst>
      <p:ext uri="{BB962C8B-B14F-4D97-AF65-F5344CB8AC3E}">
        <p14:creationId xmlns:p14="http://schemas.microsoft.com/office/powerpoint/2010/main" val="428146373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6A1D5FBC-DE3E-F346-8957-A9A19BE5B86B}" type="slidenum">
              <a:rPr lang="en-US"/>
              <a:pPr>
                <a:defRPr/>
              </a:pPr>
              <a:t>‹#›</a:t>
            </a:fld>
            <a:endParaRPr lang="en-US"/>
          </a:p>
        </p:txBody>
      </p:sp>
    </p:spTree>
    <p:extLst>
      <p:ext uri="{BB962C8B-B14F-4D97-AF65-F5344CB8AC3E}">
        <p14:creationId xmlns:p14="http://schemas.microsoft.com/office/powerpoint/2010/main" val="4740078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rgbClr val="00AA5B"/>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4837044"/>
      </p:ext>
    </p:extLst>
  </p:cSld>
  <p:clrMapOvr>
    <a:overrideClrMapping bg1="dk1" tx1="lt1" bg2="dk2" tx2="lt2" accent1="accent1" accent2="accent2" accent3="accent3" accent4="accent4" accent5="accent5" accent6="accent6" hlink="hlink" folHlink="folHlink"/>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4"/>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1"/>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405493060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AD20C3E-E714-F44B-8207-C8A192B7A6A6}" type="slidenum">
              <a:rPr lang="en-US"/>
              <a:pPr>
                <a:defRPr/>
              </a:pPr>
              <a:t>‹#›</a:t>
            </a:fld>
            <a:endParaRPr lang="en-US"/>
          </a:p>
        </p:txBody>
      </p:sp>
    </p:spTree>
    <p:extLst>
      <p:ext uri="{BB962C8B-B14F-4D97-AF65-F5344CB8AC3E}">
        <p14:creationId xmlns:p14="http://schemas.microsoft.com/office/powerpoint/2010/main" val="265022932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1"/>
              </a:buClr>
              <a:defRPr/>
            </a:lvl3pPr>
            <a:lvl4pPr marL="398717" indent="-183410">
              <a:buClr>
                <a:schemeClr val="accent1"/>
              </a:buClr>
              <a:defRPr/>
            </a:lvl4pPr>
            <a:lvl5pPr>
              <a:buClr>
                <a:schemeClr val="accent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E825B1B9-69A8-8E40-B7B5-DF01D1B60262}" type="slidenum">
              <a:rPr lang="en-US"/>
              <a:pPr>
                <a:defRPr/>
              </a:pPr>
              <a:t>‹#›</a:t>
            </a:fld>
            <a:endParaRPr lang="en-US"/>
          </a:p>
        </p:txBody>
      </p:sp>
    </p:spTree>
    <p:extLst>
      <p:ext uri="{BB962C8B-B14F-4D97-AF65-F5344CB8AC3E}">
        <p14:creationId xmlns:p14="http://schemas.microsoft.com/office/powerpoint/2010/main" val="268536012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1"/>
              </a:buClr>
              <a:buFont typeface="Wingdings" charset="2"/>
              <a:buChar char=""/>
              <a:defRPr sz="2300"/>
            </a:lvl1pPr>
            <a:lvl2pPr marL="645921" indent="-326948">
              <a:lnSpc>
                <a:spcPct val="120000"/>
              </a:lnSpc>
              <a:spcBef>
                <a:spcPts val="753"/>
              </a:spcBef>
              <a:buClr>
                <a:schemeClr val="accent1"/>
              </a:buClr>
              <a:buFont typeface="Wingdings" charset="2"/>
              <a:buChar char=""/>
              <a:defRPr sz="2300"/>
            </a:lvl2pPr>
            <a:lvl3pPr marL="972868" indent="-326948">
              <a:lnSpc>
                <a:spcPct val="120000"/>
              </a:lnSpc>
              <a:spcBef>
                <a:spcPts val="753"/>
              </a:spcBef>
              <a:buClr>
                <a:schemeClr val="accent1"/>
              </a:buClr>
              <a:buFont typeface="Wingdings" charset="2"/>
              <a:buChar char=""/>
              <a:defRPr sz="2300"/>
            </a:lvl3pPr>
            <a:lvl4pPr marL="1291841" indent="-326948">
              <a:lnSpc>
                <a:spcPct val="120000"/>
              </a:lnSpc>
              <a:spcBef>
                <a:spcPts val="753"/>
              </a:spcBef>
              <a:buClr>
                <a:schemeClr val="accent1"/>
              </a:buClr>
              <a:buFont typeface="Wingdings" charset="2"/>
              <a:buChar char=""/>
              <a:defRPr sz="2300"/>
            </a:lvl4pPr>
            <a:lvl5pPr marL="1618789" indent="-326948">
              <a:lnSpc>
                <a:spcPct val="120000"/>
              </a:lnSpc>
              <a:spcBef>
                <a:spcPts val="753"/>
              </a:spcBef>
              <a:buClr>
                <a:schemeClr val="accent1"/>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79762361-D1EA-8A47-98C6-9CB1E90585D0}" type="slidenum">
              <a:rPr lang="en-US"/>
              <a:pPr>
                <a:defRPr/>
              </a:pPr>
              <a:t>‹#›</a:t>
            </a:fld>
            <a:endParaRPr lang="en-US"/>
          </a:p>
        </p:txBody>
      </p:sp>
    </p:spTree>
    <p:extLst>
      <p:ext uri="{BB962C8B-B14F-4D97-AF65-F5344CB8AC3E}">
        <p14:creationId xmlns:p14="http://schemas.microsoft.com/office/powerpoint/2010/main" val="417429392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86A145B-76F8-A746-AB6C-FA2BECAF3241}" type="slidenum">
              <a:rPr lang="en-US"/>
              <a:pPr>
                <a:defRPr/>
              </a:pPr>
              <a:t>‹#›</a:t>
            </a:fld>
            <a:endParaRPr lang="en-US"/>
          </a:p>
        </p:txBody>
      </p:sp>
    </p:spTree>
    <p:extLst>
      <p:ext uri="{BB962C8B-B14F-4D97-AF65-F5344CB8AC3E}">
        <p14:creationId xmlns:p14="http://schemas.microsoft.com/office/powerpoint/2010/main" val="21819348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tx2"/>
              </a:buClr>
              <a:buFont typeface="Wingdings" charset="2"/>
              <a:buChar char=""/>
              <a:defRPr sz="2300"/>
            </a:lvl1pPr>
            <a:lvl2pPr marL="645921" indent="-326948">
              <a:lnSpc>
                <a:spcPct val="120000"/>
              </a:lnSpc>
              <a:spcBef>
                <a:spcPts val="753"/>
              </a:spcBef>
              <a:buClr>
                <a:schemeClr val="tx2"/>
              </a:buClr>
              <a:buFont typeface="Wingdings" charset="2"/>
              <a:buChar char=""/>
              <a:defRPr sz="2300"/>
            </a:lvl2pPr>
            <a:lvl3pPr marL="972868" indent="-326948">
              <a:lnSpc>
                <a:spcPct val="120000"/>
              </a:lnSpc>
              <a:spcBef>
                <a:spcPts val="753"/>
              </a:spcBef>
              <a:buClr>
                <a:schemeClr val="tx2"/>
              </a:buClr>
              <a:buFont typeface="Wingdings" charset="2"/>
              <a:buChar char=""/>
              <a:defRPr sz="2300"/>
            </a:lvl3pPr>
            <a:lvl4pPr marL="1291841" indent="-326948">
              <a:lnSpc>
                <a:spcPct val="120000"/>
              </a:lnSpc>
              <a:spcBef>
                <a:spcPts val="753"/>
              </a:spcBef>
              <a:buClr>
                <a:schemeClr val="tx2"/>
              </a:buClr>
              <a:buFont typeface="Wingdings" charset="2"/>
              <a:buChar char=""/>
              <a:defRPr sz="2300"/>
            </a:lvl4pPr>
            <a:lvl5pPr marL="1618789" indent="-326948">
              <a:lnSpc>
                <a:spcPct val="120000"/>
              </a:lnSpc>
              <a:spcBef>
                <a:spcPts val="753"/>
              </a:spcBef>
              <a:buClr>
                <a:schemeClr val="tx2"/>
              </a:buClr>
              <a:buFont typeface="Wingdings" charset="2"/>
              <a:buChar char=""/>
              <a:defRPr sz="2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A2F2E5AC-C6C4-1D4B-AE09-A0F4C0874D99}" type="slidenum">
              <a:rPr lang="en-US"/>
              <a:pPr>
                <a:defRPr/>
              </a:pPr>
              <a:t>‹#›</a:t>
            </a:fld>
            <a:endParaRPr lang="en-US"/>
          </a:p>
        </p:txBody>
      </p:sp>
    </p:spTree>
    <p:extLst>
      <p:ext uri="{BB962C8B-B14F-4D97-AF65-F5344CB8AC3E}">
        <p14:creationId xmlns:p14="http://schemas.microsoft.com/office/powerpoint/2010/main" val="351148940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1"/>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5BEEBAB3-AB80-014D-A40E-37ED2916171A}"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92393570"/>
      </p:ext>
    </p:extLst>
  </p:cSld>
  <p:clrMapOvr>
    <a:overrideClrMapping bg1="dk1" tx1="lt1" bg2="dk2" tx2="lt2" accent1="accent1" accent2="accent2" accent3="accent3" accent4="accent4" accent5="accent5" accent6="accent6" hlink="hlink" folHlink="folHlink"/>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buClr>
                <a:schemeClr val="accent1"/>
              </a:buClr>
              <a:defRPr sz="2300"/>
            </a:lvl1pPr>
            <a:lvl2pPr marL="466498" indent="-466498">
              <a:lnSpc>
                <a:spcPct val="120000"/>
              </a:lnSpc>
              <a:buClr>
                <a:schemeClr val="accent1"/>
              </a:buClr>
              <a:defRPr sz="2000"/>
            </a:lvl2pPr>
            <a:lvl3pPr marL="215307" indent="-215307">
              <a:lnSpc>
                <a:spcPct val="120000"/>
              </a:lnSpc>
              <a:buClr>
                <a:schemeClr val="accent1"/>
              </a:buClr>
              <a:defRPr sz="1800"/>
            </a:lvl3pPr>
            <a:lvl4pPr marL="398717" indent="-183410">
              <a:lnSpc>
                <a:spcPct val="120000"/>
              </a:lnSpc>
              <a:buClr>
                <a:schemeClr val="accent1"/>
              </a:buClr>
              <a:defRPr sz="1500"/>
            </a:lvl4pPr>
            <a:lvl5pPr>
              <a:lnSpc>
                <a:spcPct val="120000"/>
              </a:lnSpc>
              <a:buClr>
                <a:schemeClr val="accent1"/>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1DBE65BE-2E11-7A48-9B9B-BE2D03A57A83}" type="slidenum">
              <a:rPr lang="en-US"/>
              <a:pPr>
                <a:defRPr/>
              </a:pPr>
              <a:t>‹#›</a:t>
            </a:fld>
            <a:endParaRPr lang="en-US"/>
          </a:p>
        </p:txBody>
      </p:sp>
    </p:spTree>
    <p:extLst>
      <p:ext uri="{BB962C8B-B14F-4D97-AF65-F5344CB8AC3E}">
        <p14:creationId xmlns:p14="http://schemas.microsoft.com/office/powerpoint/2010/main" val="314391866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00BCCD"/>
                </a:solidFill>
                <a:latin typeface="Open Sans Light"/>
                <a:cs typeface="Open Sans Light"/>
              </a:defRPr>
            </a:lvl1pPr>
            <a:lvl2pPr marL="0" indent="0" algn="ctr">
              <a:buFontTx/>
              <a:buNone/>
              <a:defRPr b="0" i="1">
                <a:solidFill>
                  <a:srgbClr val="00BCCD"/>
                </a:solidFill>
                <a:latin typeface="Open Sans Light"/>
                <a:cs typeface="Open Sans Light"/>
              </a:defRPr>
            </a:lvl2pPr>
            <a:lvl3pPr marL="0" indent="0" algn="ctr">
              <a:buFontTx/>
              <a:buNone/>
              <a:defRPr b="0" i="1">
                <a:solidFill>
                  <a:srgbClr val="00BCCD"/>
                </a:solidFill>
                <a:latin typeface="Open Sans Light"/>
                <a:cs typeface="Open Sans Light"/>
              </a:defRPr>
            </a:lvl3pPr>
            <a:lvl4pPr marL="0" indent="0" algn="ctr">
              <a:buFontTx/>
              <a:buNone/>
              <a:defRPr b="0" i="1">
                <a:solidFill>
                  <a:srgbClr val="00BCCD"/>
                </a:solidFill>
                <a:latin typeface="Open Sans Light"/>
                <a:cs typeface="Open Sans Light"/>
              </a:defRPr>
            </a:lvl4pPr>
            <a:lvl5pPr marL="0" indent="0" algn="ctr">
              <a:buFontTx/>
              <a:buNone/>
              <a:defRPr b="0" i="1">
                <a:solidFill>
                  <a:srgbClr val="00BCCD"/>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DC9AC4B8-BA29-3449-979C-B7FE8DC12E54}" type="slidenum">
              <a:rPr lang="en-US"/>
              <a:pPr>
                <a:defRPr/>
              </a:pPr>
              <a:t>‹#›</a:t>
            </a:fld>
            <a:endParaRPr lang="en-US"/>
          </a:p>
        </p:txBody>
      </p:sp>
    </p:spTree>
    <p:extLst>
      <p:ext uri="{BB962C8B-B14F-4D97-AF65-F5344CB8AC3E}">
        <p14:creationId xmlns:p14="http://schemas.microsoft.com/office/powerpoint/2010/main" val="106767630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8F830525-4F60-5640-A294-CC90273B8A6F}" type="slidenum">
              <a:rPr lang="en-US"/>
              <a:pPr>
                <a:defRPr/>
              </a:pPr>
              <a:t>‹#›</a:t>
            </a:fld>
            <a:endParaRPr lang="en-US"/>
          </a:p>
        </p:txBody>
      </p:sp>
    </p:spTree>
    <p:extLst>
      <p:ext uri="{BB962C8B-B14F-4D97-AF65-F5344CB8AC3E}">
        <p14:creationId xmlns:p14="http://schemas.microsoft.com/office/powerpoint/2010/main" val="276728724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0A2ECD43-7B2A-C340-8BA6-8589E6FF5799}" type="slidenum">
              <a:rPr lang="en-US"/>
              <a:pPr>
                <a:defRPr/>
              </a:pPr>
              <a:t>‹#›</a:t>
            </a:fld>
            <a:endParaRPr lang="en-US"/>
          </a:p>
        </p:txBody>
      </p:sp>
    </p:spTree>
    <p:extLst>
      <p:ext uri="{BB962C8B-B14F-4D97-AF65-F5344CB8AC3E}">
        <p14:creationId xmlns:p14="http://schemas.microsoft.com/office/powerpoint/2010/main" val="428603889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chemeClr val="accent1"/>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0002674"/>
      </p:ext>
    </p:extLst>
  </p:cSld>
  <p:clrMapOvr>
    <a:overrideClrMapping bg1="dk1" tx1="lt1" bg2="dk2" tx2="lt2" accent1="accent1" accent2="accent2" accent3="accent3" accent4="accent4" accent5="accent5" accent6="accent6" hlink="hlink" folHlink="folHlink"/>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4"/>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3"/>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smtClean="0"/>
              <a:t>Click to edit Master text styles</a:t>
            </a:r>
          </a:p>
        </p:txBody>
      </p:sp>
    </p:spTree>
    <p:extLst>
      <p:ext uri="{BB962C8B-B14F-4D97-AF65-F5344CB8AC3E}">
        <p14:creationId xmlns:p14="http://schemas.microsoft.com/office/powerpoint/2010/main" val="238777539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4"/>
              </a:buClr>
              <a:defRPr/>
            </a:lvl1pPr>
            <a:lvl2pPr marL="466498" indent="-466498">
              <a:lnSpc>
                <a:spcPct val="120000"/>
              </a:lnSpc>
              <a:buClr>
                <a:schemeClr val="accent4"/>
              </a:buClr>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11139EDC-2119-1A42-9227-4EDD9192F1AB}" type="slidenum">
              <a:rPr lang="en-US"/>
              <a:pPr>
                <a:defRPr/>
              </a:pPr>
              <a:t>‹#›</a:t>
            </a:fld>
            <a:endParaRPr lang="en-US"/>
          </a:p>
        </p:txBody>
      </p:sp>
    </p:spTree>
    <p:extLst>
      <p:ext uri="{BB962C8B-B14F-4D97-AF65-F5344CB8AC3E}">
        <p14:creationId xmlns:p14="http://schemas.microsoft.com/office/powerpoint/2010/main" val="406847948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3"/>
              </a:buClr>
              <a:defRPr/>
            </a:lvl3pPr>
            <a:lvl4pPr marL="398717" indent="-183410">
              <a:buClr>
                <a:schemeClr val="accent3"/>
              </a:buClr>
              <a:defRPr/>
            </a:lvl4pPr>
            <a:lvl5pPr>
              <a:buClr>
                <a:schemeClr val="accent3"/>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0586D75C-1361-3E44-A5FB-1970F9214547}" type="slidenum">
              <a:rPr lang="en-US"/>
              <a:pPr>
                <a:defRPr/>
              </a:pPr>
              <a:t>‹#›</a:t>
            </a:fld>
            <a:endParaRPr lang="en-US"/>
          </a:p>
        </p:txBody>
      </p:sp>
    </p:spTree>
    <p:extLst>
      <p:ext uri="{BB962C8B-B14F-4D97-AF65-F5344CB8AC3E}">
        <p14:creationId xmlns:p14="http://schemas.microsoft.com/office/powerpoint/2010/main" val="285554810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3"/>
              </a:buClr>
              <a:buFont typeface="Wingdings" charset="2"/>
              <a:buChar char=""/>
              <a:defRPr sz="2300"/>
            </a:lvl1pPr>
            <a:lvl2pPr marL="645921" indent="-326948">
              <a:lnSpc>
                <a:spcPct val="120000"/>
              </a:lnSpc>
              <a:spcBef>
                <a:spcPts val="753"/>
              </a:spcBef>
              <a:buClr>
                <a:schemeClr val="accent3"/>
              </a:buClr>
              <a:buFont typeface="Wingdings" charset="2"/>
              <a:buChar char=""/>
              <a:defRPr sz="2300"/>
            </a:lvl2pPr>
            <a:lvl3pPr marL="972868" indent="-326948">
              <a:lnSpc>
                <a:spcPct val="120000"/>
              </a:lnSpc>
              <a:spcBef>
                <a:spcPts val="753"/>
              </a:spcBef>
              <a:buClr>
                <a:schemeClr val="accent3"/>
              </a:buClr>
              <a:buFont typeface="Wingdings" charset="2"/>
              <a:buChar char=""/>
              <a:defRPr sz="2300"/>
            </a:lvl3pPr>
            <a:lvl4pPr marL="1291841" indent="-326948">
              <a:lnSpc>
                <a:spcPct val="120000"/>
              </a:lnSpc>
              <a:spcBef>
                <a:spcPts val="753"/>
              </a:spcBef>
              <a:buClr>
                <a:schemeClr val="accent3"/>
              </a:buClr>
              <a:buFont typeface="Wingdings" charset="2"/>
              <a:buChar char=""/>
              <a:defRPr sz="2300"/>
            </a:lvl4pPr>
            <a:lvl5pPr marL="1618789" indent="-326948">
              <a:lnSpc>
                <a:spcPct val="120000"/>
              </a:lnSpc>
              <a:spcBef>
                <a:spcPts val="753"/>
              </a:spcBef>
              <a:buClr>
                <a:schemeClr val="accent3"/>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C4D97592-3E51-9E49-BD07-DE2229FCB8DC}" type="slidenum">
              <a:rPr lang="en-US"/>
              <a:pPr>
                <a:defRPr/>
              </a:pPr>
              <a:t>‹#›</a:t>
            </a:fld>
            <a:endParaRPr lang="en-US"/>
          </a:p>
        </p:txBody>
      </p:sp>
    </p:spTree>
    <p:extLst>
      <p:ext uri="{BB962C8B-B14F-4D97-AF65-F5344CB8AC3E}">
        <p14:creationId xmlns:p14="http://schemas.microsoft.com/office/powerpoint/2010/main" val="103617585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2C5F57C0-EB4B-0E4C-8F07-1CA3985BB9E6}" type="slidenum">
              <a:rPr lang="en-US"/>
              <a:pPr>
                <a:defRPr/>
              </a:pPr>
              <a:t>‹#›</a:t>
            </a:fld>
            <a:endParaRPr lang="en-US"/>
          </a:p>
        </p:txBody>
      </p:sp>
    </p:spTree>
    <p:extLst>
      <p:ext uri="{BB962C8B-B14F-4D97-AF65-F5344CB8AC3E}">
        <p14:creationId xmlns:p14="http://schemas.microsoft.com/office/powerpoint/2010/main" val="416176407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0B93F63B-4915-8345-86B0-069F46437054}" type="slidenum">
              <a:rPr lang="en-US"/>
              <a:pPr>
                <a:defRPr/>
              </a:pPr>
              <a:t>‹#›</a:t>
            </a:fld>
            <a:endParaRPr lang="en-US"/>
          </a:p>
        </p:txBody>
      </p:sp>
    </p:spTree>
    <p:extLst>
      <p:ext uri="{BB962C8B-B14F-4D97-AF65-F5344CB8AC3E}">
        <p14:creationId xmlns:p14="http://schemas.microsoft.com/office/powerpoint/2010/main" val="159758938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3"/>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968C8DFD-5F17-A247-AB73-79766BA3B40F}"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8295330"/>
      </p:ext>
    </p:extLst>
  </p:cSld>
  <p:clrMapOvr>
    <a:overrideClrMapping bg1="dk1" tx1="lt1" bg2="dk2" tx2="lt2" accent1="accent1" accent2="accent2" accent3="accent3" accent4="accent4" accent5="accent5" accent6="accent6" hlink="hlink" folHlink="folHlink"/>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buClr>
                <a:schemeClr val="accent3"/>
              </a:buClr>
              <a:defRPr sz="2300"/>
            </a:lvl1pPr>
            <a:lvl2pPr marL="466498" indent="-466498">
              <a:lnSpc>
                <a:spcPct val="120000"/>
              </a:lnSpc>
              <a:buClr>
                <a:schemeClr val="accent3"/>
              </a:buClr>
              <a:defRPr sz="2000"/>
            </a:lvl2pPr>
            <a:lvl3pPr marL="215307" indent="-215307">
              <a:lnSpc>
                <a:spcPct val="120000"/>
              </a:lnSpc>
              <a:buClr>
                <a:schemeClr val="accent3"/>
              </a:buClr>
              <a:defRPr sz="1800"/>
            </a:lvl3pPr>
            <a:lvl4pPr marL="398717" indent="-183410">
              <a:lnSpc>
                <a:spcPct val="120000"/>
              </a:lnSpc>
              <a:buClr>
                <a:schemeClr val="accent3"/>
              </a:buClr>
              <a:defRPr sz="1500"/>
            </a:lvl4pPr>
            <a:lvl5pPr>
              <a:lnSpc>
                <a:spcPct val="120000"/>
              </a:lnSpc>
              <a:buClr>
                <a:schemeClr val="accent3"/>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4574096C-A011-0049-8070-7B67C6571AA2}" type="slidenum">
              <a:rPr lang="en-US"/>
              <a:pPr>
                <a:defRPr/>
              </a:pPr>
              <a:t>‹#›</a:t>
            </a:fld>
            <a:endParaRPr lang="en-US"/>
          </a:p>
        </p:txBody>
      </p:sp>
    </p:spTree>
    <p:extLst>
      <p:ext uri="{BB962C8B-B14F-4D97-AF65-F5344CB8AC3E}">
        <p14:creationId xmlns:p14="http://schemas.microsoft.com/office/powerpoint/2010/main" val="164482783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F58A33"/>
                </a:solidFill>
                <a:latin typeface="Open Sans Light"/>
                <a:cs typeface="Open Sans Light"/>
              </a:defRPr>
            </a:lvl1pPr>
            <a:lvl2pPr marL="0" indent="0" algn="ctr">
              <a:buFontTx/>
              <a:buNone/>
              <a:defRPr b="0" i="1">
                <a:solidFill>
                  <a:srgbClr val="F58A33"/>
                </a:solidFill>
                <a:latin typeface="Open Sans Light"/>
                <a:cs typeface="Open Sans Light"/>
              </a:defRPr>
            </a:lvl2pPr>
            <a:lvl3pPr marL="0" indent="0" algn="ctr">
              <a:buFontTx/>
              <a:buNone/>
              <a:defRPr b="0" i="1">
                <a:solidFill>
                  <a:srgbClr val="F58A33"/>
                </a:solidFill>
                <a:latin typeface="Open Sans Light"/>
                <a:cs typeface="Open Sans Light"/>
              </a:defRPr>
            </a:lvl3pPr>
            <a:lvl4pPr marL="0" indent="0" algn="ctr">
              <a:buFontTx/>
              <a:buNone/>
              <a:defRPr b="0" i="1">
                <a:solidFill>
                  <a:srgbClr val="F58A33"/>
                </a:solidFill>
                <a:latin typeface="Open Sans Light"/>
                <a:cs typeface="Open Sans Light"/>
              </a:defRPr>
            </a:lvl4pPr>
            <a:lvl5pPr marL="0" indent="0" algn="ctr">
              <a:buFontTx/>
              <a:buNone/>
              <a:defRPr b="0" i="1">
                <a:solidFill>
                  <a:srgbClr val="F58A33"/>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AA12C19A-E838-E546-AD9C-1489616ED486}" type="slidenum">
              <a:rPr lang="en-US"/>
              <a:pPr>
                <a:defRPr/>
              </a:pPr>
              <a:t>‹#›</a:t>
            </a:fld>
            <a:endParaRPr lang="en-US"/>
          </a:p>
        </p:txBody>
      </p:sp>
    </p:spTree>
    <p:extLst>
      <p:ext uri="{BB962C8B-B14F-4D97-AF65-F5344CB8AC3E}">
        <p14:creationId xmlns:p14="http://schemas.microsoft.com/office/powerpoint/2010/main" val="122641881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7CBA1BBB-3EE6-964A-889C-9078060EAD09}" type="slidenum">
              <a:rPr lang="en-US"/>
              <a:pPr>
                <a:defRPr/>
              </a:pPr>
              <a:t>‹#›</a:t>
            </a:fld>
            <a:endParaRPr lang="en-US"/>
          </a:p>
        </p:txBody>
      </p:sp>
    </p:spTree>
    <p:extLst>
      <p:ext uri="{BB962C8B-B14F-4D97-AF65-F5344CB8AC3E}">
        <p14:creationId xmlns:p14="http://schemas.microsoft.com/office/powerpoint/2010/main" val="184720252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8905F970-5F84-8B41-9B8B-1B67CEEF9282}" type="slidenum">
              <a:rPr lang="en-US"/>
              <a:pPr>
                <a:defRPr/>
              </a:pPr>
              <a:t>‹#›</a:t>
            </a:fld>
            <a:endParaRPr lang="en-US"/>
          </a:p>
        </p:txBody>
      </p:sp>
    </p:spTree>
    <p:extLst>
      <p:ext uri="{BB962C8B-B14F-4D97-AF65-F5344CB8AC3E}">
        <p14:creationId xmlns:p14="http://schemas.microsoft.com/office/powerpoint/2010/main" val="39209327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3"/>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rgbClr val="F58A33"/>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792974"/>
      </p:ext>
    </p:extLst>
  </p:cSld>
  <p:clrMapOvr>
    <a:overrideClrMapping bg1="dk1" tx1="lt1" bg2="dk2" tx2="lt2" accent1="accent1" accent2="accent2" accent3="accent3" accent4="accent4" accent5="accent5" accent6="accent6" hlink="hlink" folHlink="folHlink"/>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4"/>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6"/>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dirty="0" smtClean="0"/>
              <a:t>Click to edit Master text styles</a:t>
            </a:r>
          </a:p>
        </p:txBody>
      </p:sp>
    </p:spTree>
    <p:extLst>
      <p:ext uri="{BB962C8B-B14F-4D97-AF65-F5344CB8AC3E}">
        <p14:creationId xmlns:p14="http://schemas.microsoft.com/office/powerpoint/2010/main" val="168014458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6"/>
              </a:buClr>
              <a:defRPr/>
            </a:lvl1pPr>
            <a:lvl2pPr marL="466498" indent="-466498">
              <a:lnSpc>
                <a:spcPct val="120000"/>
              </a:lnSpc>
              <a:buClr>
                <a:schemeClr val="accent6"/>
              </a:buClr>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4035311-1B78-7047-ABBA-3B0DC7619707}" type="slidenum">
              <a:rPr lang="en-US"/>
              <a:pPr>
                <a:defRPr/>
              </a:pPr>
              <a:t>‹#›</a:t>
            </a:fld>
            <a:endParaRPr lang="en-US"/>
          </a:p>
        </p:txBody>
      </p:sp>
    </p:spTree>
    <p:extLst>
      <p:ext uri="{BB962C8B-B14F-4D97-AF65-F5344CB8AC3E}">
        <p14:creationId xmlns:p14="http://schemas.microsoft.com/office/powerpoint/2010/main" val="147811334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6"/>
              </a:buClr>
              <a:defRPr/>
            </a:lvl3pPr>
            <a:lvl4pPr marL="398717" indent="-183410">
              <a:buClr>
                <a:schemeClr val="accent6"/>
              </a:buClr>
              <a:defRPr/>
            </a:lvl4pPr>
            <a:lvl5pPr>
              <a:buClr>
                <a:schemeClr val="accent6"/>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45B4C659-BBE1-384E-8CE3-A5217C7FF05E}" type="slidenum">
              <a:rPr lang="en-US"/>
              <a:pPr>
                <a:defRPr/>
              </a:pPr>
              <a:t>‹#›</a:t>
            </a:fld>
            <a:endParaRPr lang="en-US"/>
          </a:p>
        </p:txBody>
      </p:sp>
    </p:spTree>
    <p:extLst>
      <p:ext uri="{BB962C8B-B14F-4D97-AF65-F5344CB8AC3E}">
        <p14:creationId xmlns:p14="http://schemas.microsoft.com/office/powerpoint/2010/main" val="304584987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tx2"/>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bg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3D3FFCED-6AA5-834E-A295-C562DE5F657C}" type="slidenum">
              <a:rPr lang="en-US"/>
              <a:pPr>
                <a:defRPr/>
              </a:pPr>
              <a:t>‹#›</a:t>
            </a:fld>
            <a:endParaRPr lang="en-US"/>
          </a:p>
        </p:txBody>
      </p:sp>
    </p:spTree>
    <p:extLst>
      <p:ext uri="{BB962C8B-B14F-4D97-AF65-F5344CB8AC3E}">
        <p14:creationId xmlns:p14="http://schemas.microsoft.com/office/powerpoint/2010/main" val="2601019485"/>
      </p:ext>
    </p:extLst>
  </p:cSld>
  <p:clrMapOvr>
    <a:overrideClrMapping bg1="lt1" tx1="dk1" bg2="lt2" tx2="dk2" accent1="accent1" accent2="accent2" accent3="accent3" accent4="accent4" accent5="accent5" accent6="accent6" hlink="hlink" folHlink="folHlink"/>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6"/>
              </a:buClr>
              <a:buFont typeface="Wingdings" charset="2"/>
              <a:buChar char=""/>
              <a:defRPr sz="2300"/>
            </a:lvl1pPr>
            <a:lvl2pPr marL="645921" indent="-326948">
              <a:lnSpc>
                <a:spcPct val="120000"/>
              </a:lnSpc>
              <a:spcBef>
                <a:spcPts val="753"/>
              </a:spcBef>
              <a:buClr>
                <a:schemeClr val="accent6"/>
              </a:buClr>
              <a:buFont typeface="Wingdings" charset="2"/>
              <a:buChar char=""/>
              <a:defRPr sz="2300"/>
            </a:lvl2pPr>
            <a:lvl3pPr marL="972868" indent="-326948">
              <a:lnSpc>
                <a:spcPct val="120000"/>
              </a:lnSpc>
              <a:spcBef>
                <a:spcPts val="753"/>
              </a:spcBef>
              <a:buClr>
                <a:schemeClr val="accent6"/>
              </a:buClr>
              <a:buFont typeface="Wingdings" charset="2"/>
              <a:buChar char=""/>
              <a:defRPr sz="2300"/>
            </a:lvl3pPr>
            <a:lvl4pPr marL="1291841" indent="-326948">
              <a:lnSpc>
                <a:spcPct val="120000"/>
              </a:lnSpc>
              <a:spcBef>
                <a:spcPts val="753"/>
              </a:spcBef>
              <a:buClr>
                <a:schemeClr val="accent6"/>
              </a:buClr>
              <a:buFont typeface="Wingdings" charset="2"/>
              <a:buChar char=""/>
              <a:defRPr sz="2300"/>
            </a:lvl4pPr>
            <a:lvl5pPr marL="1618789" indent="-326948">
              <a:lnSpc>
                <a:spcPct val="120000"/>
              </a:lnSpc>
              <a:spcBef>
                <a:spcPts val="753"/>
              </a:spcBef>
              <a:buClr>
                <a:schemeClr val="accent6"/>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AC753D1-D459-8D4D-B7A4-02BE71C62ACD}" type="slidenum">
              <a:rPr lang="en-US"/>
              <a:pPr>
                <a:defRPr/>
              </a:pPr>
              <a:t>‹#›</a:t>
            </a:fld>
            <a:endParaRPr lang="en-US"/>
          </a:p>
        </p:txBody>
      </p:sp>
    </p:spTree>
    <p:extLst>
      <p:ext uri="{BB962C8B-B14F-4D97-AF65-F5344CB8AC3E}">
        <p14:creationId xmlns:p14="http://schemas.microsoft.com/office/powerpoint/2010/main" val="12455254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515491FC-59E1-C446-982E-3FC15D781E52}" type="slidenum">
              <a:rPr lang="en-US"/>
              <a:pPr>
                <a:defRPr/>
              </a:pPr>
              <a:t>‹#›</a:t>
            </a:fld>
            <a:endParaRPr lang="en-US"/>
          </a:p>
        </p:txBody>
      </p:sp>
    </p:spTree>
    <p:extLst>
      <p:ext uri="{BB962C8B-B14F-4D97-AF65-F5344CB8AC3E}">
        <p14:creationId xmlns:p14="http://schemas.microsoft.com/office/powerpoint/2010/main" val="411325690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6"/>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BF1B058A-83BB-6C48-A43B-C245A5A10D08}"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14340665"/>
      </p:ext>
    </p:extLst>
  </p:cSld>
  <p:clrMapOvr>
    <a:overrideClrMapping bg1="dk1" tx1="lt1" bg2="dk2" tx2="lt2" accent1="accent1" accent2="accent2" accent3="accent3" accent4="accent4" accent5="accent5" accent6="accent6" hlink="hlink" folHlink="folHlink"/>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buClr>
                <a:schemeClr val="accent6"/>
              </a:buClr>
              <a:defRPr sz="2300"/>
            </a:lvl1pPr>
            <a:lvl2pPr marL="466498" indent="-466498">
              <a:lnSpc>
                <a:spcPct val="120000"/>
              </a:lnSpc>
              <a:buClr>
                <a:schemeClr val="accent6"/>
              </a:buClr>
              <a:defRPr sz="2000"/>
            </a:lvl2pPr>
            <a:lvl3pPr marL="215307" indent="-215307">
              <a:lnSpc>
                <a:spcPct val="120000"/>
              </a:lnSpc>
              <a:buClr>
                <a:schemeClr val="accent6"/>
              </a:buClr>
              <a:defRPr sz="1800"/>
            </a:lvl3pPr>
            <a:lvl4pPr marL="398717" indent="-183410">
              <a:lnSpc>
                <a:spcPct val="120000"/>
              </a:lnSpc>
              <a:buClr>
                <a:schemeClr val="accent6"/>
              </a:buClr>
              <a:defRPr sz="1500"/>
            </a:lvl4pPr>
            <a:lvl5pPr>
              <a:lnSpc>
                <a:spcPct val="120000"/>
              </a:lnSpc>
              <a:buClr>
                <a:schemeClr val="accent6"/>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566C67AB-B43C-724C-BC1C-0133BB45191B}" type="slidenum">
              <a:rPr lang="en-US"/>
              <a:pPr>
                <a:defRPr/>
              </a:pPr>
              <a:t>‹#›</a:t>
            </a:fld>
            <a:endParaRPr lang="en-US"/>
          </a:p>
        </p:txBody>
      </p:sp>
    </p:spTree>
    <p:extLst>
      <p:ext uri="{BB962C8B-B14F-4D97-AF65-F5344CB8AC3E}">
        <p14:creationId xmlns:p14="http://schemas.microsoft.com/office/powerpoint/2010/main" val="79982130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EE5BA0"/>
                </a:solidFill>
                <a:latin typeface="Open Sans Light"/>
                <a:cs typeface="Open Sans Light"/>
              </a:defRPr>
            </a:lvl1pPr>
            <a:lvl2pPr marL="0" indent="0" algn="ctr">
              <a:buFontTx/>
              <a:buNone/>
              <a:defRPr b="0" i="1">
                <a:solidFill>
                  <a:srgbClr val="EE5BA0"/>
                </a:solidFill>
                <a:latin typeface="Open Sans Light"/>
                <a:cs typeface="Open Sans Light"/>
              </a:defRPr>
            </a:lvl2pPr>
            <a:lvl3pPr marL="0" indent="0" algn="ctr">
              <a:buFontTx/>
              <a:buNone/>
              <a:defRPr b="0" i="1">
                <a:solidFill>
                  <a:srgbClr val="EE5BA0"/>
                </a:solidFill>
                <a:latin typeface="Open Sans Light"/>
                <a:cs typeface="Open Sans Light"/>
              </a:defRPr>
            </a:lvl3pPr>
            <a:lvl4pPr marL="0" indent="0" algn="ctr">
              <a:buFontTx/>
              <a:buNone/>
              <a:defRPr b="0" i="1">
                <a:solidFill>
                  <a:srgbClr val="EE5BA0"/>
                </a:solidFill>
                <a:latin typeface="Open Sans Light"/>
                <a:cs typeface="Open Sans Light"/>
              </a:defRPr>
            </a:lvl4pPr>
            <a:lvl5pPr marL="0" indent="0" algn="ctr">
              <a:buFontTx/>
              <a:buNone/>
              <a:defRPr b="0" i="1">
                <a:solidFill>
                  <a:srgbClr val="EE5BA0"/>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BA0935CB-E007-D543-A7B9-48588A497CA4}" type="slidenum">
              <a:rPr lang="en-US"/>
              <a:pPr>
                <a:defRPr/>
              </a:pPr>
              <a:t>‹#›</a:t>
            </a:fld>
            <a:endParaRPr lang="en-US"/>
          </a:p>
        </p:txBody>
      </p:sp>
    </p:spTree>
    <p:extLst>
      <p:ext uri="{BB962C8B-B14F-4D97-AF65-F5344CB8AC3E}">
        <p14:creationId xmlns:p14="http://schemas.microsoft.com/office/powerpoint/2010/main" val="112492180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F61E3B4B-13E7-F345-9E41-FC5A8BDB2FCC}" type="slidenum">
              <a:rPr lang="en-US"/>
              <a:pPr>
                <a:defRPr/>
              </a:pPr>
              <a:t>‹#›</a:t>
            </a:fld>
            <a:endParaRPr lang="en-US"/>
          </a:p>
        </p:txBody>
      </p:sp>
    </p:spTree>
    <p:extLst>
      <p:ext uri="{BB962C8B-B14F-4D97-AF65-F5344CB8AC3E}">
        <p14:creationId xmlns:p14="http://schemas.microsoft.com/office/powerpoint/2010/main" val="2053993185"/>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4A67BA15-1791-1244-A70E-41BEB4BAC3ED}" type="slidenum">
              <a:rPr lang="en-US"/>
              <a:pPr>
                <a:defRPr/>
              </a:pPr>
              <a:t>‹#›</a:t>
            </a:fld>
            <a:endParaRPr lang="en-US"/>
          </a:p>
        </p:txBody>
      </p:sp>
    </p:spTree>
    <p:extLst>
      <p:ext uri="{BB962C8B-B14F-4D97-AF65-F5344CB8AC3E}">
        <p14:creationId xmlns:p14="http://schemas.microsoft.com/office/powerpoint/2010/main" val="133323523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rgbClr val="EE5BA0"/>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3546252"/>
      </p:ext>
    </p:extLst>
  </p:cSld>
  <p:clrMapOvr>
    <a:overrideClrMapping bg1="dk1" tx1="lt1" bg2="dk2" tx2="lt2" accent1="accent1" accent2="accent2" accent3="accent3" accent4="accent4" accent5="accent5" accent6="accent6" hlink="hlink" folHlink="folHlink"/>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Line 4"/>
          <p:cNvSpPr>
            <a:spLocks noChangeShapeType="1"/>
          </p:cNvSpPr>
          <p:nvPr userDrawn="1"/>
        </p:nvSpPr>
        <p:spPr bwMode="auto">
          <a:xfrm>
            <a:off x="866180" y="2171924"/>
            <a:ext cx="7420570"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a:defRPr/>
            </a:pPr>
            <a:endParaRPr lang="en-US" spc="-119" dirty="0"/>
          </a:p>
        </p:txBody>
      </p:sp>
      <p:sp>
        <p:nvSpPr>
          <p:cNvPr id="6" name="Line 5"/>
          <p:cNvSpPr>
            <a:spLocks noChangeShapeType="1"/>
          </p:cNvSpPr>
          <p:nvPr userDrawn="1"/>
        </p:nvSpPr>
        <p:spPr bwMode="auto">
          <a:xfrm>
            <a:off x="861715" y="3357600"/>
            <a:ext cx="7428384"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7" name="Picture 6"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98520" y="419804"/>
            <a:ext cx="2346960" cy="3644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2332807"/>
            <a:ext cx="8608219" cy="1005520"/>
          </a:xfrm>
        </p:spPr>
        <p:txBody>
          <a:bodyPr>
            <a:noAutofit/>
          </a:bodyPr>
          <a:lstStyle>
            <a:lvl1pPr algn="ctr">
              <a:defRPr sz="4800" spc="-251"/>
            </a:lvl1pPr>
          </a:lstStyle>
          <a:p>
            <a:r>
              <a:rPr lang="en-US" dirty="0" smtClean="0"/>
              <a:t>Click to edit Master title style</a:t>
            </a:r>
            <a:endParaRPr lang="en-US" dirty="0"/>
          </a:p>
        </p:txBody>
      </p:sp>
      <p:sp>
        <p:nvSpPr>
          <p:cNvPr id="3" name="Content Placeholder 2"/>
          <p:cNvSpPr>
            <a:spLocks noGrp="1"/>
          </p:cNvSpPr>
          <p:nvPr>
            <p:ph idx="1"/>
          </p:nvPr>
        </p:nvSpPr>
        <p:spPr>
          <a:xfrm>
            <a:off x="1839516" y="3579652"/>
            <a:ext cx="5464969" cy="1159700"/>
          </a:xfrm>
        </p:spPr>
        <p:txBody>
          <a:bodyPr/>
          <a:lstStyle>
            <a:lvl1pPr algn="ctr">
              <a:lnSpc>
                <a:spcPct val="120000"/>
              </a:lnSpc>
              <a:defRPr sz="1800" i="1"/>
            </a:lvl1pPr>
            <a:lvl2pPr algn="ctr">
              <a:lnSpc>
                <a:spcPct val="120000"/>
              </a:lnSpc>
              <a:defRPr sz="1800" i="1"/>
            </a:lvl2pPr>
            <a:lvl3pPr algn="ctr">
              <a:lnSpc>
                <a:spcPct val="120000"/>
              </a:lnSpc>
              <a:defRPr sz="1800" i="1"/>
            </a:lvl3pPr>
            <a:lvl4pPr algn="ctr">
              <a:lnSpc>
                <a:spcPct val="120000"/>
              </a:lnSpc>
              <a:defRPr sz="1800" i="1"/>
            </a:lvl4pPr>
            <a:lvl5pPr algn="ctr">
              <a:lnSpc>
                <a:spcPct val="120000"/>
              </a:lnSpc>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p:nvPr>
        </p:nvSpPr>
        <p:spPr>
          <a:xfrm>
            <a:off x="2309821" y="1369676"/>
            <a:ext cx="4533070" cy="482240"/>
          </a:xfrm>
          <a:solidFill>
            <a:schemeClr val="accent5"/>
          </a:solidFill>
        </p:spPr>
        <p:txBody>
          <a:bodyPr wrap="none" lIns="229661" tIns="143538" rIns="229661" bIns="143538" anchor="ctr">
            <a:spAutoFit/>
          </a:bodyPr>
          <a:lstStyle>
            <a:lvl1pPr algn="ctr">
              <a:lnSpc>
                <a:spcPct val="80000"/>
              </a:lnSpc>
              <a:defRPr sz="1500" b="1" i="1" spc="314" baseline="0">
                <a:solidFill>
                  <a:schemeClr val="bg1"/>
                </a:solidFill>
                <a:latin typeface="Open Sans"/>
                <a:cs typeface="Open Sans Extrabold Italic"/>
              </a:defRPr>
            </a:lvl1pPr>
            <a:lvl2pPr>
              <a:defRPr sz="1500" b="0" i="0">
                <a:solidFill>
                  <a:schemeClr val="bg1"/>
                </a:solidFill>
                <a:latin typeface="Open Sans Extrabold Italic"/>
                <a:cs typeface="Open Sans Extrabold Italic"/>
              </a:defRPr>
            </a:lvl2pPr>
            <a:lvl3pPr>
              <a:defRPr sz="1500" b="0" i="0">
                <a:solidFill>
                  <a:schemeClr val="bg1"/>
                </a:solidFill>
                <a:latin typeface="Open Sans Extrabold Italic"/>
                <a:cs typeface="Open Sans Extrabold Italic"/>
              </a:defRPr>
            </a:lvl3pPr>
            <a:lvl4pPr>
              <a:defRPr sz="1500" b="0" i="0">
                <a:solidFill>
                  <a:schemeClr val="bg1"/>
                </a:solidFill>
                <a:latin typeface="Open Sans Extrabold Italic"/>
                <a:cs typeface="Open Sans Extrabold Italic"/>
              </a:defRPr>
            </a:lvl4pPr>
            <a:lvl5pPr>
              <a:defRPr sz="1500" b="0" i="0">
                <a:solidFill>
                  <a:schemeClr val="bg1"/>
                </a:solidFill>
                <a:latin typeface="Open Sans Extrabold Italic"/>
                <a:cs typeface="Open Sans Extrabold Italic"/>
              </a:defRPr>
            </a:lvl5pPr>
          </a:lstStyle>
          <a:p>
            <a:pPr lvl="0"/>
            <a:r>
              <a:rPr lang="en-US" dirty="0" smtClean="0"/>
              <a:t>Click to edit Master text styles</a:t>
            </a:r>
          </a:p>
        </p:txBody>
      </p:sp>
    </p:spTree>
    <p:extLst>
      <p:ext uri="{BB962C8B-B14F-4D97-AF65-F5344CB8AC3E}">
        <p14:creationId xmlns:p14="http://schemas.microsoft.com/office/powerpoint/2010/main" val="383279164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accent5"/>
              </a:buClr>
              <a:defRPr/>
            </a:lvl1pPr>
            <a:lvl2pPr marL="466498" indent="-466498">
              <a:lnSpc>
                <a:spcPct val="120000"/>
              </a:lnSpc>
              <a:buClr>
                <a:schemeClr val="accent5"/>
              </a:buClr>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E88021D5-05E6-A346-83CC-1C124EFCD9AF}" type="slidenum">
              <a:rPr lang="en-US"/>
              <a:pPr>
                <a:defRPr/>
              </a:pPr>
              <a:t>‹#›</a:t>
            </a:fld>
            <a:endParaRPr lang="en-US"/>
          </a:p>
        </p:txBody>
      </p:sp>
    </p:spTree>
    <p:extLst>
      <p:ext uri="{BB962C8B-B14F-4D97-AF65-F5344CB8AC3E}">
        <p14:creationId xmlns:p14="http://schemas.microsoft.com/office/powerpoint/2010/main" val="6979014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defRPr sz="2300"/>
            </a:lvl1pPr>
            <a:lvl2pPr marL="466498" indent="-466498">
              <a:lnSpc>
                <a:spcPct val="120000"/>
              </a:lnSpc>
              <a:defRPr sz="2000"/>
            </a:lvl2pPr>
            <a:lvl3pPr marL="215307" indent="-215307">
              <a:lnSpc>
                <a:spcPct val="120000"/>
              </a:lnSpc>
              <a:buClr>
                <a:schemeClr val="tx2"/>
              </a:buClr>
              <a:defRPr sz="1800"/>
            </a:lvl3pPr>
            <a:lvl4pPr marL="398717" indent="-183410">
              <a:lnSpc>
                <a:spcPct val="120000"/>
              </a:lnSpc>
              <a:buClr>
                <a:schemeClr val="tx2"/>
              </a:buClr>
              <a:defRPr sz="1500"/>
            </a:lvl4pPr>
            <a:lvl5pPr>
              <a:lnSpc>
                <a:spcPct val="120000"/>
              </a:lnSpc>
              <a:buClr>
                <a:schemeClr val="tx2"/>
              </a:buCl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FAFB8E63-8309-9A42-A95D-F14CF8AE467A}" type="slidenum">
              <a:rPr lang="en-US"/>
              <a:pPr>
                <a:defRPr/>
              </a:pPr>
              <a:t>‹#›</a:t>
            </a:fld>
            <a:endParaRPr lang="en-US"/>
          </a:p>
        </p:txBody>
      </p:sp>
    </p:spTree>
    <p:extLst>
      <p:ext uri="{BB962C8B-B14F-4D97-AF65-F5344CB8AC3E}">
        <p14:creationId xmlns:p14="http://schemas.microsoft.com/office/powerpoint/2010/main" val="398084637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5"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1"/>
          </p:nvPr>
        </p:nvSpPr>
        <p:spPr>
          <a:xfrm>
            <a:off x="283456"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2"/>
          </p:nvPr>
        </p:nvSpPr>
        <p:spPr>
          <a:xfrm>
            <a:off x="4689495" y="750788"/>
            <a:ext cx="4181388" cy="4028784"/>
          </a:xfrm>
        </p:spPr>
        <p:txBody>
          <a:bodyPr/>
          <a:lstStyle>
            <a:lvl1pPr marL="0" indent="0">
              <a:spcBef>
                <a:spcPts val="1130"/>
              </a:spcBef>
              <a:defRPr sz="2800" baseline="0"/>
            </a:lvl1pPr>
            <a:lvl2pPr marL="466498" indent="-466498">
              <a:lnSpc>
                <a:spcPct val="120000"/>
              </a:lnSpc>
              <a:defRPr/>
            </a:lvl2pPr>
            <a:lvl3pPr marL="215307" indent="-215307">
              <a:buClr>
                <a:schemeClr val="accent5"/>
              </a:buClr>
              <a:defRPr/>
            </a:lvl3pPr>
            <a:lvl4pPr marL="398717" indent="-183410">
              <a:buClr>
                <a:schemeClr val="accent5"/>
              </a:buClr>
              <a:defRPr/>
            </a:lvl4pPr>
            <a:lvl5pPr>
              <a:buClr>
                <a:schemeClr val="accent5"/>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3"/>
          <p:cNvSpPr>
            <a:spLocks noGrp="1"/>
          </p:cNvSpPr>
          <p:nvPr>
            <p:ph type="sldNum" sz="quarter" idx="13"/>
          </p:nvPr>
        </p:nvSpPr>
        <p:spPr/>
        <p:txBody>
          <a:bodyPr/>
          <a:lstStyle>
            <a:lvl1pPr>
              <a:defRPr/>
            </a:lvl1pPr>
          </a:lstStyle>
          <a:p>
            <a:pPr>
              <a:defRPr/>
            </a:pPr>
            <a:fld id="{EFB45F0B-4A5D-CF4A-BF58-156B5356F80F}" type="slidenum">
              <a:rPr lang="en-US"/>
              <a:pPr>
                <a:defRPr/>
              </a:pPr>
              <a:t>‹#›</a:t>
            </a:fld>
            <a:endParaRPr lang="en-US"/>
          </a:p>
        </p:txBody>
      </p:sp>
    </p:spTree>
    <p:extLst>
      <p:ext uri="{BB962C8B-B14F-4D97-AF65-F5344CB8AC3E}">
        <p14:creationId xmlns:p14="http://schemas.microsoft.com/office/powerpoint/2010/main" val="306870712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Checklist">
    <p:spTree>
      <p:nvGrpSpPr>
        <p:cNvPr id="1" name=""/>
        <p:cNvGrpSpPr/>
        <p:nvPr/>
      </p:nvGrpSpPr>
      <p:grpSpPr>
        <a:xfrm>
          <a:off x="0" y="0"/>
          <a:ext cx="0" cy="0"/>
          <a:chOff x="0" y="0"/>
          <a:chExt cx="0" cy="0"/>
        </a:xfrm>
      </p:grpSpPr>
      <p:sp>
        <p:nvSpPr>
          <p:cNvPr id="4" name="Line 3"/>
          <p:cNvSpPr>
            <a:spLocks noChangeShapeType="1"/>
          </p:cNvSpPr>
          <p:nvPr userDrawn="1"/>
        </p:nvSpPr>
        <p:spPr bwMode="auto">
          <a:xfrm rot="10800000" flipH="1">
            <a:off x="276820" y="629288"/>
            <a:ext cx="8599289"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326948" indent="-326948">
              <a:lnSpc>
                <a:spcPct val="120000"/>
              </a:lnSpc>
              <a:spcBef>
                <a:spcPts val="753"/>
              </a:spcBef>
              <a:buClr>
                <a:schemeClr val="accent6"/>
              </a:buClr>
              <a:buFont typeface="Wingdings" charset="2"/>
              <a:buChar char=""/>
              <a:defRPr sz="2300"/>
            </a:lvl1pPr>
            <a:lvl2pPr marL="645921" indent="-326948">
              <a:lnSpc>
                <a:spcPct val="120000"/>
              </a:lnSpc>
              <a:spcBef>
                <a:spcPts val="753"/>
              </a:spcBef>
              <a:buClr>
                <a:schemeClr val="accent6"/>
              </a:buClr>
              <a:buFont typeface="Wingdings" charset="2"/>
              <a:buChar char=""/>
              <a:defRPr sz="2300"/>
            </a:lvl2pPr>
            <a:lvl3pPr marL="972868" indent="-326948">
              <a:lnSpc>
                <a:spcPct val="120000"/>
              </a:lnSpc>
              <a:spcBef>
                <a:spcPts val="753"/>
              </a:spcBef>
              <a:buClr>
                <a:schemeClr val="accent6"/>
              </a:buClr>
              <a:buFont typeface="Wingdings" charset="2"/>
              <a:buChar char=""/>
              <a:defRPr sz="2300"/>
            </a:lvl3pPr>
            <a:lvl4pPr marL="1291841" indent="-326948">
              <a:lnSpc>
                <a:spcPct val="120000"/>
              </a:lnSpc>
              <a:spcBef>
                <a:spcPts val="753"/>
              </a:spcBef>
              <a:buClr>
                <a:schemeClr val="accent6"/>
              </a:buClr>
              <a:buFont typeface="Wingdings" charset="2"/>
              <a:buChar char=""/>
              <a:defRPr sz="2300"/>
            </a:lvl4pPr>
            <a:lvl5pPr marL="1618789" indent="-326948">
              <a:lnSpc>
                <a:spcPct val="120000"/>
              </a:lnSpc>
              <a:spcBef>
                <a:spcPts val="753"/>
              </a:spcBef>
              <a:buClr>
                <a:schemeClr val="accent6"/>
              </a:buClr>
              <a:buFont typeface="Wingdings" charset="2"/>
              <a:buChar char=""/>
              <a:defRPr sz="2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3"/>
          <p:cNvSpPr>
            <a:spLocks noGrp="1"/>
          </p:cNvSpPr>
          <p:nvPr>
            <p:ph type="sldNum" sz="quarter" idx="10"/>
          </p:nvPr>
        </p:nvSpPr>
        <p:spPr/>
        <p:txBody>
          <a:bodyPr/>
          <a:lstStyle>
            <a:lvl1pPr>
              <a:defRPr/>
            </a:lvl1pPr>
          </a:lstStyle>
          <a:p>
            <a:pPr>
              <a:defRPr/>
            </a:pPr>
            <a:fld id="{F863FCCD-73D1-3544-800D-DE3D97FCD21F}" type="slidenum">
              <a:rPr lang="en-US"/>
              <a:pPr>
                <a:defRPr/>
              </a:pPr>
              <a:t>‹#›</a:t>
            </a:fld>
            <a:endParaRPr lang="en-US"/>
          </a:p>
        </p:txBody>
      </p:sp>
    </p:spTree>
    <p:extLst>
      <p:ext uri="{BB962C8B-B14F-4D97-AF65-F5344CB8AC3E}">
        <p14:creationId xmlns:p14="http://schemas.microsoft.com/office/powerpoint/2010/main" val="381295711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pPr lvl="0"/>
            <a:endParaRPr lang="en-US"/>
          </a:p>
        </p:txBody>
      </p:sp>
      <p:pic>
        <p:nvPicPr>
          <p:cNvPr id="5" name="Picture 5" descr="TW_Logo_noTag_black.pd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7279" y="402208"/>
            <a:ext cx="2145792" cy="333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20000"/>
              </a:lnSpc>
              <a:defRPr sz="1800" b="0" i="1">
                <a:latin typeface="Open Sans Light"/>
                <a:cs typeface="Open Sans Light"/>
              </a:defRPr>
            </a:lvl1pPr>
            <a:lvl2pPr>
              <a:lnSpc>
                <a:spcPct val="120000"/>
              </a:lnSpc>
              <a:defRPr sz="1800" b="0" i="1">
                <a:latin typeface="Open Sans Light"/>
                <a:cs typeface="Open Sans Light"/>
              </a:defRPr>
            </a:lvl2pPr>
            <a:lvl3pPr>
              <a:lnSpc>
                <a:spcPct val="120000"/>
              </a:lnSpc>
              <a:defRPr sz="1800" b="0" i="1">
                <a:latin typeface="Open Sans Light"/>
                <a:cs typeface="Open Sans Light"/>
              </a:defRPr>
            </a:lvl3pPr>
            <a:lvl4pPr>
              <a:lnSpc>
                <a:spcPct val="120000"/>
              </a:lnSpc>
              <a:defRPr sz="1800" b="0" i="1">
                <a:latin typeface="Open Sans Light"/>
                <a:cs typeface="Open Sans Light"/>
              </a:defRPr>
            </a:lvl4pPr>
            <a:lvl5pPr>
              <a:lnSpc>
                <a:spcPct val="120000"/>
              </a:lnSpc>
              <a:defRPr sz="1800" b="0" i="1">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FFB2E68D-A815-CA42-9971-FBBCB11BEE26}" type="slidenum">
              <a:rPr lang="en-US"/>
              <a:pPr>
                <a:defRPr/>
              </a:pPr>
              <a:t>‹#›</a:t>
            </a:fld>
            <a:endParaRPr lang="en-US"/>
          </a:p>
        </p:txBody>
      </p:sp>
    </p:spTree>
    <p:extLst>
      <p:ext uri="{BB962C8B-B14F-4D97-AF65-F5344CB8AC3E}">
        <p14:creationId xmlns:p14="http://schemas.microsoft.com/office/powerpoint/2010/main" val="189957208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lt - Reversed">
    <p:bg>
      <p:bgPr>
        <a:solidFill>
          <a:schemeClr val="accent5"/>
        </a:solidFill>
        <a:effectLst/>
      </p:bgPr>
    </p:bg>
    <p:spTree>
      <p:nvGrpSpPr>
        <p:cNvPr id="1" name=""/>
        <p:cNvGrpSpPr/>
        <p:nvPr/>
      </p:nvGrpSpPr>
      <p:grpSpPr>
        <a:xfrm>
          <a:off x="0" y="0"/>
          <a:ext cx="0" cy="0"/>
          <a:chOff x="0" y="0"/>
          <a:chExt cx="0" cy="0"/>
        </a:xfrm>
      </p:grpSpPr>
      <p:sp>
        <p:nvSpPr>
          <p:cNvPr id="4" name="Line 4"/>
          <p:cNvSpPr>
            <a:spLocks noChangeShapeType="1"/>
          </p:cNvSpPr>
          <p:nvPr userDrawn="1"/>
        </p:nvSpPr>
        <p:spPr bwMode="auto">
          <a:xfrm>
            <a:off x="375047" y="4088278"/>
            <a:ext cx="8393906" cy="838"/>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 name="Title 1"/>
          <p:cNvSpPr>
            <a:spLocks noGrp="1"/>
          </p:cNvSpPr>
          <p:nvPr>
            <p:ph type="title"/>
          </p:nvPr>
        </p:nvSpPr>
        <p:spPr>
          <a:xfrm>
            <a:off x="379512" y="1008872"/>
            <a:ext cx="8384977" cy="2983043"/>
          </a:xfrm>
        </p:spPr>
        <p:txBody>
          <a:bodyPr anchor="b"/>
          <a:lstStyle>
            <a:lvl1pPr marL="0" marR="0" indent="0" algn="l" defTabSz="574152" rtl="0" eaLnBrk="1" fontAlgn="base" latinLnBrk="0" hangingPunct="1">
              <a:lnSpc>
                <a:spcPct val="70000"/>
              </a:lnSpc>
              <a:spcBef>
                <a:spcPct val="0"/>
              </a:spcBef>
              <a:spcAft>
                <a:spcPct val="0"/>
              </a:spcAft>
              <a:buClrTx/>
              <a:buSzTx/>
              <a:buFontTx/>
              <a:buNone/>
              <a:tabLst/>
              <a:defRPr sz="6000" cap="all" spc="-251">
                <a:solidFill>
                  <a:srgbClr val="FFFFFF"/>
                </a:solidFill>
              </a:defRPr>
            </a:lvl1pPr>
          </a:lstStyle>
          <a:p>
            <a:r>
              <a:rPr lang="en-US" noProof="0" dirty="0" smtClean="0">
                <a:sym typeface="Open Sans Extrabold" charset="0"/>
              </a:rPr>
              <a:t>Click to edit Master title style</a:t>
            </a:r>
            <a:endParaRPr lang="en-US" dirty="0"/>
          </a:p>
        </p:txBody>
      </p:sp>
      <p:sp>
        <p:nvSpPr>
          <p:cNvPr id="7" name="Content Placeholder 2"/>
          <p:cNvSpPr>
            <a:spLocks noGrp="1"/>
          </p:cNvSpPr>
          <p:nvPr>
            <p:ph idx="1"/>
          </p:nvPr>
        </p:nvSpPr>
        <p:spPr>
          <a:xfrm>
            <a:off x="375047" y="4243295"/>
            <a:ext cx="8393906" cy="603312"/>
          </a:xfrm>
        </p:spPr>
        <p:txBody>
          <a:bodyPr/>
          <a:lstStyle>
            <a:lvl1pPr>
              <a:lnSpc>
                <a:spcPct val="110000"/>
              </a:lnSpc>
              <a:defRPr sz="1800" b="0" i="1">
                <a:solidFill>
                  <a:srgbClr val="FFFFFF"/>
                </a:solidFill>
                <a:latin typeface="Open Sans Light"/>
                <a:cs typeface="Open Sans Light"/>
              </a:defRPr>
            </a:lvl1pPr>
            <a:lvl2pPr>
              <a:lnSpc>
                <a:spcPct val="110000"/>
              </a:lnSpc>
              <a:defRPr sz="1800" b="0" i="1">
                <a:solidFill>
                  <a:srgbClr val="FFFFFF"/>
                </a:solidFill>
                <a:latin typeface="Open Sans Light"/>
                <a:cs typeface="Open Sans Light"/>
              </a:defRPr>
            </a:lvl2pPr>
            <a:lvl3pPr>
              <a:lnSpc>
                <a:spcPct val="110000"/>
              </a:lnSpc>
              <a:defRPr sz="1800" b="0" i="1">
                <a:solidFill>
                  <a:srgbClr val="FFFFFF"/>
                </a:solidFill>
                <a:latin typeface="Open Sans Light"/>
                <a:cs typeface="Open Sans Light"/>
              </a:defRPr>
            </a:lvl3pPr>
            <a:lvl4pPr>
              <a:lnSpc>
                <a:spcPct val="110000"/>
              </a:lnSpc>
              <a:defRPr sz="1800" b="0" i="1">
                <a:solidFill>
                  <a:srgbClr val="FFFFFF"/>
                </a:solidFill>
                <a:latin typeface="Open Sans Light"/>
                <a:cs typeface="Open Sans Light"/>
              </a:defRPr>
            </a:lvl4pPr>
            <a:lvl5pPr>
              <a:lnSpc>
                <a:spcPct val="110000"/>
              </a:lnSpc>
              <a:defRPr sz="1800" b="0" i="1">
                <a:solidFill>
                  <a:srgbClr val="FFFFFF"/>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2"/>
          <p:cNvSpPr>
            <a:spLocks noGrp="1"/>
          </p:cNvSpPr>
          <p:nvPr>
            <p:ph type="sldNum" sz="quarter" idx="10"/>
          </p:nvPr>
        </p:nvSpPr>
        <p:spPr/>
        <p:txBody>
          <a:bodyPr/>
          <a:lstStyle>
            <a:lvl1pPr>
              <a:defRPr/>
            </a:lvl1pPr>
          </a:lstStyle>
          <a:p>
            <a:pPr>
              <a:defRPr/>
            </a:pPr>
            <a:fld id="{6ED918F2-13F6-B945-9060-013EA64D5B7F}" type="slidenum">
              <a:rPr lang="en-US"/>
              <a:pPr>
                <a:defRPr/>
              </a:pPr>
              <a:t>‹#›</a:t>
            </a:fld>
            <a:endParaRPr lang="en-US"/>
          </a:p>
        </p:txBody>
      </p:sp>
      <p:pic>
        <p:nvPicPr>
          <p:cNvPr id="9"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2906" y="402208"/>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50107636"/>
      </p:ext>
    </p:extLst>
  </p:cSld>
  <p:clrMapOvr>
    <a:overrideClrMapping bg1="dk1" tx1="lt1" bg2="dk2" tx2="lt2" accent1="accent1" accent2="accent2" accent3="accent3" accent4="accent4" accent5="accent5" accent6="accent6" hlink="hlink" folHlink="folHlink"/>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ong Form">
    <p:spTree>
      <p:nvGrpSpPr>
        <p:cNvPr id="1" name=""/>
        <p:cNvGrpSpPr/>
        <p:nvPr/>
      </p:nvGrpSpPr>
      <p:grpSpPr>
        <a:xfrm>
          <a:off x="0" y="0"/>
          <a:ext cx="0" cy="0"/>
          <a:chOff x="0" y="0"/>
          <a:chExt cx="0" cy="0"/>
        </a:xfrm>
      </p:grpSpPr>
      <p:sp>
        <p:nvSpPr>
          <p:cNvPr id="2" name="Title 1"/>
          <p:cNvSpPr>
            <a:spLocks noGrp="1"/>
          </p:cNvSpPr>
          <p:nvPr>
            <p:ph type="title"/>
          </p:nvPr>
        </p:nvSpPr>
        <p:spPr>
          <a:xfrm>
            <a:off x="285750" y="241325"/>
            <a:ext cx="2214563" cy="38209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2669976" y="201104"/>
            <a:ext cx="6206133" cy="4578468"/>
          </a:xfrm>
        </p:spPr>
        <p:txBody>
          <a:bodyPr/>
          <a:lstStyle>
            <a:lvl1pPr>
              <a:lnSpc>
                <a:spcPct val="90000"/>
              </a:lnSpc>
              <a:buClr>
                <a:schemeClr val="accent5"/>
              </a:buClr>
              <a:defRPr sz="2300"/>
            </a:lvl1pPr>
            <a:lvl2pPr marL="466498" indent="-466498">
              <a:lnSpc>
                <a:spcPct val="120000"/>
              </a:lnSpc>
              <a:buClr>
                <a:schemeClr val="accent5"/>
              </a:buClr>
              <a:defRPr sz="2000"/>
            </a:lvl2pPr>
            <a:lvl3pPr marL="215307" indent="-215307">
              <a:lnSpc>
                <a:spcPct val="120000"/>
              </a:lnSpc>
              <a:buClr>
                <a:schemeClr val="accent5"/>
              </a:buClr>
              <a:defRPr sz="1800"/>
            </a:lvl3pPr>
            <a:lvl4pPr marL="398717" indent="-183410">
              <a:lnSpc>
                <a:spcPct val="120000"/>
              </a:lnSpc>
              <a:buClr>
                <a:schemeClr val="accent5"/>
              </a:buClr>
              <a:defRPr sz="1500"/>
            </a:lvl4pPr>
            <a:lvl5pPr>
              <a:lnSpc>
                <a:spcPct val="120000"/>
              </a:lnSpc>
              <a:buClr>
                <a:schemeClr val="accent5"/>
              </a:buClr>
              <a:defRPr sz="13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Box 4"/>
          <p:cNvSpPr txBox="1">
            <a:spLocks noGrp="1" noChangeArrowheads="1"/>
          </p:cNvSpPr>
          <p:nvPr>
            <p:ph type="sldNum" sz="quarter" idx="10"/>
          </p:nvPr>
        </p:nvSpPr>
        <p:spPr>
          <a:ln/>
        </p:spPr>
        <p:txBody>
          <a:bodyPr/>
          <a:lstStyle>
            <a:lvl1pPr>
              <a:defRPr/>
            </a:lvl1pPr>
          </a:lstStyle>
          <a:p>
            <a:pPr>
              <a:defRPr/>
            </a:pPr>
            <a:fld id="{C6D3A9BB-C0D9-CE46-B6D1-5ACC8834E922}" type="slidenum">
              <a:rPr lang="en-US"/>
              <a:pPr>
                <a:defRPr/>
              </a:pPr>
              <a:t>‹#›</a:t>
            </a:fld>
            <a:endParaRPr lang="en-US"/>
          </a:p>
        </p:txBody>
      </p:sp>
    </p:spTree>
    <p:extLst>
      <p:ext uri="{BB962C8B-B14F-4D97-AF65-F5344CB8AC3E}">
        <p14:creationId xmlns:p14="http://schemas.microsoft.com/office/powerpoint/2010/main" val="381267899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B51B58"/>
                </a:solidFill>
                <a:latin typeface="Open Sans Light"/>
                <a:cs typeface="Open Sans Light"/>
              </a:defRPr>
            </a:lvl1pPr>
            <a:lvl2pPr marL="0" indent="0" algn="ctr">
              <a:buFontTx/>
              <a:buNone/>
              <a:defRPr b="0" i="1">
                <a:solidFill>
                  <a:srgbClr val="B51B58"/>
                </a:solidFill>
                <a:latin typeface="Open Sans Light"/>
                <a:cs typeface="Open Sans Light"/>
              </a:defRPr>
            </a:lvl2pPr>
            <a:lvl3pPr marL="0" indent="0" algn="ctr">
              <a:buFontTx/>
              <a:buNone/>
              <a:defRPr b="0" i="1">
                <a:solidFill>
                  <a:srgbClr val="B51B58"/>
                </a:solidFill>
                <a:latin typeface="Open Sans Light"/>
                <a:cs typeface="Open Sans Light"/>
              </a:defRPr>
            </a:lvl3pPr>
            <a:lvl4pPr marL="0" indent="0" algn="ctr">
              <a:buFontTx/>
              <a:buNone/>
              <a:defRPr b="0" i="1">
                <a:solidFill>
                  <a:srgbClr val="B51B58"/>
                </a:solidFill>
                <a:latin typeface="Open Sans Light"/>
                <a:cs typeface="Open Sans Light"/>
              </a:defRPr>
            </a:lvl4pPr>
            <a:lvl5pPr marL="0" indent="0" algn="ctr">
              <a:buFontTx/>
              <a:buNone/>
              <a:defRPr b="0" i="1">
                <a:solidFill>
                  <a:srgbClr val="B51B58"/>
                </a:solidFill>
                <a:latin typeface="Open Sans Light"/>
                <a:cs typeface="Open Sans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C2B17C5F-3E9D-3246-BFF8-6FDCD1E2929A}" type="slidenum">
              <a:rPr lang="en-US"/>
              <a:pPr>
                <a:defRPr/>
              </a:pPr>
              <a:t>‹#›</a:t>
            </a:fld>
            <a:endParaRPr lang="en-US"/>
          </a:p>
        </p:txBody>
      </p:sp>
    </p:spTree>
    <p:extLst>
      <p:ext uri="{BB962C8B-B14F-4D97-AF65-F5344CB8AC3E}">
        <p14:creationId xmlns:p14="http://schemas.microsoft.com/office/powerpoint/2010/main" val="388257265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dirty="0"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2DB1F6E8-16BA-6E46-BB09-285D4FD677FF}" type="slidenum">
              <a:rPr lang="en-US"/>
              <a:pPr>
                <a:defRPr/>
              </a:pPr>
              <a:t>‹#›</a:t>
            </a:fld>
            <a:endParaRPr lang="en-US"/>
          </a:p>
        </p:txBody>
      </p:sp>
    </p:spTree>
    <p:extLst>
      <p:ext uri="{BB962C8B-B14F-4D97-AF65-F5344CB8AC3E}">
        <p14:creationId xmlns:p14="http://schemas.microsoft.com/office/powerpoint/2010/main" val="411525411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4"/>
          <p:cNvSpPr txBox="1">
            <a:spLocks noGrp="1" noChangeArrowheads="1"/>
          </p:cNvSpPr>
          <p:nvPr>
            <p:ph type="sldNum" sz="quarter" idx="10"/>
          </p:nvPr>
        </p:nvSpPr>
        <p:spPr>
          <a:ln/>
        </p:spPr>
        <p:txBody>
          <a:bodyPr/>
          <a:lstStyle>
            <a:lvl1pPr>
              <a:defRPr/>
            </a:lvl1pPr>
          </a:lstStyle>
          <a:p>
            <a:pPr>
              <a:defRPr/>
            </a:pPr>
            <a:fld id="{7B172A0F-FEE7-A24C-AB3A-D3C4FD86DE3A}" type="slidenum">
              <a:rPr lang="en-US"/>
              <a:pPr>
                <a:defRPr/>
              </a:pPr>
              <a:t>‹#›</a:t>
            </a:fld>
            <a:endParaRPr lang="en-US"/>
          </a:p>
        </p:txBody>
      </p:sp>
    </p:spTree>
    <p:extLst>
      <p:ext uri="{BB962C8B-B14F-4D97-AF65-F5344CB8AC3E}">
        <p14:creationId xmlns:p14="http://schemas.microsoft.com/office/powerpoint/2010/main" val="3226101351"/>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5"/>
        </a:solidFill>
        <a:effectLst/>
      </p:bgPr>
    </p:bg>
    <p:spTree>
      <p:nvGrpSpPr>
        <p:cNvPr id="1" name=""/>
        <p:cNvGrpSpPr/>
        <p:nvPr/>
      </p:nvGrpSpPr>
      <p:grpSpPr>
        <a:xfrm>
          <a:off x="0" y="0"/>
          <a:ext cx="0" cy="0"/>
          <a:chOff x="0" y="0"/>
          <a:chExt cx="0" cy="0"/>
        </a:xfrm>
      </p:grpSpPr>
      <p:sp>
        <p:nvSpPr>
          <p:cNvPr id="4" name="Line 5"/>
          <p:cNvSpPr>
            <a:spLocks noChangeShapeType="1"/>
          </p:cNvSpPr>
          <p:nvPr userDrawn="1"/>
        </p:nvSpPr>
        <p:spPr bwMode="auto">
          <a:xfrm>
            <a:off x="1839516" y="1689274"/>
            <a:ext cx="5472783"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pic>
        <p:nvPicPr>
          <p:cNvPr id="5" name="Picture 5" descr="TW_Logo_NoTag_wht.pdf"/>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7296" y="4464510"/>
            <a:ext cx="2129409" cy="330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7891" y="603312"/>
            <a:ext cx="8608219" cy="1005520"/>
          </a:xfrm>
        </p:spPr>
        <p:txBody>
          <a:bodyPr>
            <a:normAutofit/>
          </a:bodyPr>
          <a:lstStyle>
            <a:lvl1pPr algn="ctr">
              <a:defRPr sz="5300" spc="-25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9516" y="1733682"/>
            <a:ext cx="5464969" cy="1942640"/>
          </a:xfrm>
          <a:solidFill>
            <a:srgbClr val="B51B58"/>
          </a:solidFill>
          <a:effectLst>
            <a:outerShdw dist="25400" dir="5400000" algn="tl" rotWithShape="0">
              <a:schemeClr val="tx1"/>
            </a:outerShdw>
          </a:effectLst>
        </p:spPr>
        <p:txBody>
          <a:bodyPr tIns="143538" bIns="143538">
            <a:spAutoFit/>
          </a:bodyPr>
          <a:lstStyle>
            <a:lvl1pPr marL="0" indent="0" algn="ctr">
              <a:lnSpc>
                <a:spcPct val="120000"/>
              </a:lnSpc>
              <a:spcBef>
                <a:spcPts val="0"/>
              </a:spcBef>
              <a:buFontTx/>
              <a:buNone/>
              <a:defRPr sz="1800" i="1"/>
            </a:lvl1pPr>
            <a:lvl2pPr marL="0" indent="0" algn="ctr">
              <a:lnSpc>
                <a:spcPct val="120000"/>
              </a:lnSpc>
              <a:spcBef>
                <a:spcPts val="0"/>
              </a:spcBef>
              <a:buFontTx/>
              <a:buNone/>
              <a:defRPr sz="1800" i="1"/>
            </a:lvl2pPr>
            <a:lvl3pPr marL="0" indent="0" algn="ctr">
              <a:lnSpc>
                <a:spcPct val="120000"/>
              </a:lnSpc>
              <a:spcBef>
                <a:spcPts val="0"/>
              </a:spcBef>
              <a:buFontTx/>
              <a:buNone/>
              <a:defRPr sz="1800" i="1"/>
            </a:lvl3pPr>
            <a:lvl4pPr marL="0" indent="0" algn="ctr">
              <a:lnSpc>
                <a:spcPct val="120000"/>
              </a:lnSpc>
              <a:spcBef>
                <a:spcPts val="0"/>
              </a:spcBef>
              <a:buFontTx/>
              <a:buNone/>
              <a:defRPr sz="1800" i="1"/>
            </a:lvl4pPr>
            <a:lvl5pPr marL="0" indent="0" algn="ctr">
              <a:lnSpc>
                <a:spcPct val="120000"/>
              </a:lnSpc>
              <a:spcBef>
                <a:spcPts val="0"/>
              </a:spcBef>
              <a:buFontTx/>
              <a:buNone/>
              <a:defRPr sz="1800" i="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8729988"/>
      </p:ext>
    </p:extLst>
  </p:cSld>
  <p:clrMapOvr>
    <a:overrideClrMapping bg1="dk1" tx1="lt1" bg2="dk2" tx2="lt2" accent1="accent1" accent2="accent2" accent3="accent3" accent4="accent4" accent5="accent5" accent6="accent6" hlink="hlink" folHlink="folHlink"/>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464469" y="1357628"/>
            <a:ext cx="6215063" cy="2432717"/>
          </a:xfrm>
        </p:spPr>
        <p:txBody>
          <a:bodyPr anchor="ctr">
            <a:spAutoFit/>
          </a:bodyPr>
          <a:lstStyle>
            <a:lvl1pPr marL="0" indent="0" algn="ctr">
              <a:buFontTx/>
              <a:buNone/>
              <a:defRPr b="0" i="1">
                <a:solidFill>
                  <a:srgbClr val="808184"/>
                </a:solidFill>
                <a:latin typeface="Open Sans Light"/>
                <a:cs typeface="Open Sans Light"/>
              </a:defRPr>
            </a:lvl1pPr>
            <a:lvl2pPr marL="0" indent="0" algn="ctr">
              <a:buFontTx/>
              <a:buNone/>
              <a:defRPr b="0" i="1">
                <a:solidFill>
                  <a:srgbClr val="808184"/>
                </a:solidFill>
                <a:latin typeface="Open Sans Light"/>
                <a:cs typeface="Open Sans Light"/>
              </a:defRPr>
            </a:lvl2pPr>
            <a:lvl3pPr marL="0" indent="0" algn="ctr">
              <a:buFontTx/>
              <a:buNone/>
              <a:defRPr b="0" i="1">
                <a:solidFill>
                  <a:srgbClr val="808184"/>
                </a:solidFill>
                <a:latin typeface="Open Sans Light"/>
                <a:cs typeface="Open Sans Light"/>
              </a:defRPr>
            </a:lvl3pPr>
            <a:lvl4pPr marL="0" indent="0" algn="ctr">
              <a:buFontTx/>
              <a:buNone/>
              <a:defRPr b="0" i="1">
                <a:solidFill>
                  <a:srgbClr val="808184"/>
                </a:solidFill>
                <a:latin typeface="Open Sans Light"/>
                <a:cs typeface="Open Sans Light"/>
              </a:defRPr>
            </a:lvl4pPr>
            <a:lvl5pPr marL="0" indent="0" algn="ctr">
              <a:buFontTx/>
              <a:buNone/>
              <a:defRPr b="0" i="1">
                <a:solidFill>
                  <a:srgbClr val="808184"/>
                </a:solidFill>
                <a:latin typeface="Open Sans Light"/>
                <a:cs typeface="Open Sans Ligh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ext Box 4"/>
          <p:cNvSpPr txBox="1">
            <a:spLocks noGrp="1" noChangeArrowheads="1"/>
          </p:cNvSpPr>
          <p:nvPr>
            <p:ph type="sldNum" sz="quarter" idx="12"/>
          </p:nvPr>
        </p:nvSpPr>
        <p:spPr>
          <a:ln/>
        </p:spPr>
        <p:txBody>
          <a:bodyPr/>
          <a:lstStyle>
            <a:lvl1pPr>
              <a:defRPr/>
            </a:lvl1pPr>
          </a:lstStyle>
          <a:p>
            <a:pPr>
              <a:defRPr/>
            </a:pPr>
            <a:fld id="{D9AC4665-57C5-244A-AAE6-60384BC51A56}" type="slidenum">
              <a:rPr lang="en-US"/>
              <a:pPr>
                <a:defRPr/>
              </a:pPr>
              <a:t>‹#›</a:t>
            </a:fld>
            <a:endParaRPr lang="en-US"/>
          </a:p>
        </p:txBody>
      </p:sp>
    </p:spTree>
    <p:extLst>
      <p:ext uri="{BB962C8B-B14F-4D97-AF65-F5344CB8AC3E}">
        <p14:creationId xmlns:p14="http://schemas.microsoft.com/office/powerpoint/2010/main" val="257841733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1418705" y="830392"/>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4" name="Line 4"/>
          <p:cNvSpPr>
            <a:spLocks noChangeShapeType="1"/>
          </p:cNvSpPr>
          <p:nvPr userDrawn="1"/>
        </p:nvSpPr>
        <p:spPr bwMode="auto">
          <a:xfrm rot="10800000" flipH="1">
            <a:off x="1418705" y="193563"/>
            <a:ext cx="6314405" cy="0"/>
          </a:xfrm>
          <a:prstGeom prst="line">
            <a:avLst/>
          </a:prstGeom>
          <a:noFill/>
          <a:ln w="12700" cmpd="sng">
            <a:solidFill>
              <a:schemeClr val="tx1"/>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 name="Title 1"/>
          <p:cNvSpPr>
            <a:spLocks noGrp="1"/>
          </p:cNvSpPr>
          <p:nvPr>
            <p:ph type="title"/>
          </p:nvPr>
        </p:nvSpPr>
        <p:spPr>
          <a:xfrm>
            <a:off x="339328" y="355284"/>
            <a:ext cx="8465344" cy="382098"/>
          </a:xfrm>
        </p:spPr>
        <p:txBody>
          <a:bodyPr/>
          <a:lstStyle>
            <a:lvl1pPr algn="ctr">
              <a:defRPr sz="3400"/>
            </a:lvl1pPr>
          </a:lstStyle>
          <a:p>
            <a:r>
              <a:rPr lang="en-US" smtClean="0"/>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828AC58C-983D-3E45-926C-F840E8299E7B}" type="slidenum">
              <a:rPr lang="en-US"/>
              <a:pPr>
                <a:defRPr/>
              </a:pPr>
              <a:t>‹#›</a:t>
            </a:fld>
            <a:endParaRPr lang="en-US"/>
          </a:p>
        </p:txBody>
      </p:sp>
    </p:spTree>
    <p:extLst>
      <p:ext uri="{BB962C8B-B14F-4D97-AF65-F5344CB8AC3E}">
        <p14:creationId xmlns:p14="http://schemas.microsoft.com/office/powerpoint/2010/main" val="75975659"/>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smtClean="0">
                <a:sym typeface="Open Sans Extrabold" charset="0"/>
              </a:rPr>
              <a:t>Click to edit Master title style</a:t>
            </a:r>
            <a:endParaRPr lang="en-US" dirty="0">
              <a:sym typeface="Open Sans Extrabold" charset="0"/>
            </a:endParaRP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smtClean="0">
                <a:sym typeface="Open Sans Light" charset="0"/>
              </a:rPr>
              <a:t>Click to edit Master text styles</a:t>
            </a:r>
          </a:p>
          <a:p>
            <a:pPr lvl="1"/>
            <a:r>
              <a:rPr lang="en-US" dirty="0" smtClean="0">
                <a:sym typeface="Open Sans Light" charset="0"/>
              </a:rPr>
              <a:t>Second level</a:t>
            </a:r>
          </a:p>
          <a:p>
            <a:pPr lvl="2"/>
            <a:r>
              <a:rPr lang="en-US" dirty="0" smtClean="0">
                <a:sym typeface="Open Sans Light" charset="0"/>
              </a:rPr>
              <a:t>Third level</a:t>
            </a:r>
          </a:p>
          <a:p>
            <a:pPr lvl="3"/>
            <a:r>
              <a:rPr lang="en-US" dirty="0" smtClean="0">
                <a:sym typeface="Open Sans Light" charset="0"/>
              </a:rPr>
              <a:t>Fourth level</a:t>
            </a:r>
          </a:p>
          <a:p>
            <a:pPr lvl="4"/>
            <a:r>
              <a:rPr lang="en-US" dirty="0" smtClean="0">
                <a:sym typeface="Open Sans Light" charset="0"/>
              </a:rPr>
              <a:t>Fifth level</a:t>
            </a:r>
            <a:endParaRPr lang="en-US" dirty="0">
              <a:sym typeface="Open Sans Light" charset="0"/>
            </a:endParaRP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C28AC5A4-8C21-F445-B26A-D585C3EEC27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17" r:id="rId7"/>
    <p:sldLayoutId id="2147484618" r:id="rId8"/>
    <p:sldLayoutId id="2147484644" r:id="rId9"/>
    <p:sldLayoutId id="2147484619" r:id="rId10"/>
    <p:sldLayoutId id="2147484645" r:id="rId11"/>
    <p:sldLayoutId id="2147484694" r:id="rId12"/>
  </p:sldLayoutIdLst>
  <p:transition/>
  <p:hf hdr="0" ftr="0" dt="0"/>
  <p:txStyles>
    <p:titleStyle>
      <a:lvl1pPr algn="l" rtl="0" eaLnBrk="1" fontAlgn="base" hangingPunct="1">
        <a:lnSpc>
          <a:spcPct val="70000"/>
        </a:lnSpc>
        <a:spcBef>
          <a:spcPct val="0"/>
        </a:spcBef>
        <a:spcAft>
          <a:spcPct val="0"/>
        </a:spcAft>
        <a:defRPr sz="2300" b="1" i="0" cap="all" spc="-57">
          <a:solidFill>
            <a:schemeClr val="tx2"/>
          </a:solidFill>
          <a:latin typeface="Arial Black" charset="0"/>
          <a:ea typeface="Arial Black" charset="0"/>
          <a:cs typeface="Arial Black" charset="0"/>
          <a:sym typeface="Open Sans Extrabold" charset="0"/>
        </a:defRPr>
      </a:lvl1pPr>
      <a:lvl2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2pPr>
      <a:lvl3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3pPr>
      <a:lvl4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4pPr>
      <a:lvl5pPr algn="l" rtl="0" eaLnBrk="1" fontAlgn="base" hangingPunct="1">
        <a:lnSpc>
          <a:spcPct val="70000"/>
        </a:lnSpc>
        <a:spcBef>
          <a:spcPct val="0"/>
        </a:spcBef>
        <a:spcAft>
          <a:spcPct val="0"/>
        </a:spcAft>
        <a:defRPr sz="2300">
          <a:solidFill>
            <a:schemeClr val="tx2"/>
          </a:solidFill>
          <a:latin typeface="Open Sans Extrabold" charset="0"/>
          <a:ea typeface="ヒラギノ角ゴ ProN W6" charset="0"/>
          <a:cs typeface="ヒラギノ角ゴ ProN W6" charset="0"/>
          <a:sym typeface="Open Sans Extrabold" charset="0"/>
        </a:defRPr>
      </a:lvl5pPr>
      <a:lvl6pPr marL="287076"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eaLnBrk="1" fontAlgn="base" hangingPunct="1">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1" fontAlgn="base" hangingPunct="1">
        <a:lnSpc>
          <a:spcPct val="120000"/>
        </a:lnSpc>
        <a:spcBef>
          <a:spcPts val="1507"/>
        </a:spcBef>
        <a:spcAft>
          <a:spcPct val="0"/>
        </a:spcAft>
        <a:defRPr sz="3000">
          <a:solidFill>
            <a:schemeClr val="tx1"/>
          </a:solidFill>
          <a:latin typeface="Arial" charset="0"/>
          <a:ea typeface="Arial" charset="0"/>
          <a:cs typeface="Arial" charset="0"/>
          <a:sym typeface="Open Sans Light" charset="0"/>
        </a:defRPr>
      </a:lvl1pPr>
      <a:lvl2pPr marL="466498" indent="-466498" algn="l" rtl="0" eaLnBrk="1" fontAlgn="base" hangingPunct="1">
        <a:lnSpc>
          <a:spcPct val="120000"/>
        </a:lnSpc>
        <a:spcBef>
          <a:spcPts val="1507"/>
        </a:spcBef>
        <a:spcAft>
          <a:spcPct val="0"/>
        </a:spcAft>
        <a:defRPr sz="2300">
          <a:solidFill>
            <a:schemeClr val="tx1"/>
          </a:solidFill>
          <a:latin typeface="Arial" charset="0"/>
          <a:ea typeface="Arial" charset="0"/>
          <a:cs typeface="Arial" charset="0"/>
          <a:sym typeface="Open Sans Light" charset="0"/>
        </a:defRPr>
      </a:lvl2pPr>
      <a:lvl3pPr marL="215307" indent="-215307" algn="l" rtl="0" eaLnBrk="1" fontAlgn="base" hangingPunct="1">
        <a:lnSpc>
          <a:spcPct val="120000"/>
        </a:lnSpc>
        <a:spcBef>
          <a:spcPts val="753"/>
        </a:spcBef>
        <a:spcAft>
          <a:spcPct val="0"/>
        </a:spcAft>
        <a:buClr>
          <a:schemeClr val="tx2"/>
        </a:buClr>
        <a:buSzPct val="100000"/>
        <a:buFont typeface="Lucida Grande" charset="0"/>
        <a:buChar char="■"/>
        <a:defRPr sz="2000">
          <a:solidFill>
            <a:schemeClr val="tx1"/>
          </a:solidFill>
          <a:latin typeface="Arial" charset="0"/>
          <a:ea typeface="Arial" charset="0"/>
          <a:cs typeface="Arial" charset="0"/>
          <a:sym typeface="Open Sans Light" charset="0"/>
        </a:defRPr>
      </a:lvl3pPr>
      <a:lvl4pPr marL="398717" indent="-183410" algn="l" rtl="0" eaLnBrk="1" fontAlgn="base" hangingPunct="1">
        <a:lnSpc>
          <a:spcPct val="120000"/>
        </a:lnSpc>
        <a:spcBef>
          <a:spcPts val="753"/>
        </a:spcBef>
        <a:spcAft>
          <a:spcPct val="0"/>
        </a:spcAft>
        <a:buClr>
          <a:schemeClr val="tx2"/>
        </a:buClr>
        <a:buSzPct val="100000"/>
        <a:buFont typeface="Lucida Grande" charset="0"/>
        <a:buChar char="●"/>
        <a:defRPr sz="1800">
          <a:solidFill>
            <a:schemeClr val="tx1"/>
          </a:solidFill>
          <a:latin typeface="Arial" charset="0"/>
          <a:ea typeface="Arial" charset="0"/>
          <a:cs typeface="Arial" charset="0"/>
          <a:sym typeface="Open Sans Light" charset="0"/>
        </a:defRPr>
      </a:lvl4pPr>
      <a:lvl5pPr marL="598075" indent="-199358" algn="l" rtl="0" eaLnBrk="1" fontAlgn="base" hangingPunct="1">
        <a:lnSpc>
          <a:spcPct val="120000"/>
        </a:lnSpc>
        <a:spcBef>
          <a:spcPts val="753"/>
        </a:spcBef>
        <a:spcAft>
          <a:spcPct val="0"/>
        </a:spcAft>
        <a:buClr>
          <a:schemeClr val="tx2"/>
        </a:buClr>
        <a:buSzPct val="100000"/>
        <a:buFont typeface="Lucida Grande" charset="0"/>
        <a:buChar char="-"/>
        <a:defRPr sz="1500">
          <a:solidFill>
            <a:schemeClr val="tx1"/>
          </a:solidFill>
          <a:latin typeface="Arial" charset="0"/>
          <a:ea typeface="Arial" charset="0"/>
          <a:cs typeface="Arial" charset="0"/>
          <a:sym typeface="Open Sans Light" charset="0"/>
        </a:defRPr>
      </a:lvl5pPr>
      <a:lvl6pPr marL="885151"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eaLnBrk="1" fontAlgn="base" hangingPunct="1">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smtClean="0">
                <a:sym typeface="Open Sans Light" charset="0"/>
              </a:rPr>
              <a:t>Click to edit Master text styles</a:t>
            </a:r>
          </a:p>
          <a:p>
            <a:pPr lvl="1"/>
            <a:r>
              <a:rPr lang="en-US" dirty="0" smtClean="0">
                <a:sym typeface="Open Sans Light" charset="0"/>
              </a:rPr>
              <a:t>Second level</a:t>
            </a:r>
          </a:p>
          <a:p>
            <a:pPr lvl="2"/>
            <a:r>
              <a:rPr lang="en-US" dirty="0" smtClean="0">
                <a:sym typeface="Open Sans Light" charset="0"/>
              </a:rPr>
              <a:t>Third level</a:t>
            </a:r>
          </a:p>
          <a:p>
            <a:pPr lvl="3"/>
            <a:r>
              <a:rPr lang="en-US" dirty="0" smtClean="0">
                <a:sym typeface="Open Sans Light" charset="0"/>
              </a:rPr>
              <a:t>Fourth level</a:t>
            </a:r>
          </a:p>
          <a:p>
            <a:pPr lvl="4"/>
            <a:r>
              <a:rPr lang="en-US" dirty="0" smtClean="0">
                <a:sym typeface="Open Sans Light" charset="0"/>
              </a:rPr>
              <a:t>Fifth level</a:t>
            </a:r>
            <a:endParaRPr lang="en-US" dirty="0">
              <a:sym typeface="Open Sans Light" charset="0"/>
            </a:endParaRP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5198E757-C9A6-E740-A4C4-3544BC9328B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20" r:id="rId7"/>
    <p:sldLayoutId id="2147484621" r:id="rId8"/>
    <p:sldLayoutId id="2147484652" r:id="rId9"/>
    <p:sldLayoutId id="2147484622" r:id="rId10"/>
    <p:sldLayoutId id="2147484653" r:id="rId11"/>
  </p:sldLayoutIdLst>
  <p:transition/>
  <p:hf hdr="0" ftr="0" dt="0"/>
  <p:txStyles>
    <p:titleStyle>
      <a:lvl1pPr algn="l" rtl="0" eaLnBrk="0" fontAlgn="base" hangingPunct="0">
        <a:lnSpc>
          <a:spcPct val="70000"/>
        </a:lnSpc>
        <a:spcBef>
          <a:spcPct val="0"/>
        </a:spcBef>
        <a:spcAft>
          <a:spcPct val="0"/>
        </a:spcAft>
        <a:defRPr sz="2300" cap="all" spc="-57">
          <a:solidFill>
            <a:schemeClr val="accent2"/>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chemeClr val="accent2"/>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chemeClr val="accent2"/>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chemeClr val="accent2"/>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chemeClr val="accent2"/>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chemeClr val="accent2"/>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chemeClr val="accent2"/>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2AEB3199-D478-BE48-9363-E09B0B409AD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23" r:id="rId7"/>
    <p:sldLayoutId id="2147484624" r:id="rId8"/>
    <p:sldLayoutId id="2147484660" r:id="rId9"/>
    <p:sldLayoutId id="2147484625" r:id="rId10"/>
    <p:sldLayoutId id="2147484661" r:id="rId11"/>
  </p:sldLayoutIdLst>
  <p:transition/>
  <p:hf hdr="0" ftr="0" dt="0"/>
  <p:txStyles>
    <p:titleStyle>
      <a:lvl1pPr algn="l" rtl="0" eaLnBrk="0" fontAlgn="base" hangingPunct="0">
        <a:lnSpc>
          <a:spcPct val="70000"/>
        </a:lnSpc>
        <a:spcBef>
          <a:spcPct val="0"/>
        </a:spcBef>
        <a:spcAft>
          <a:spcPct val="0"/>
        </a:spcAft>
        <a:defRPr sz="2300" cap="all" spc="-57">
          <a:solidFill>
            <a:srgbClr val="00AA5B"/>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00AA5B"/>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00AA5B"/>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00AA5B"/>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00AA5B"/>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00AA5B"/>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00AA5B"/>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FF3F9308-874B-F745-83DC-B5DB987E3E6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26" r:id="rId7"/>
    <p:sldLayoutId id="2147484627" r:id="rId8"/>
    <p:sldLayoutId id="2147484668" r:id="rId9"/>
    <p:sldLayoutId id="2147484628" r:id="rId10"/>
    <p:sldLayoutId id="2147484669" r:id="rId11"/>
  </p:sldLayoutIdLst>
  <p:transition/>
  <p:hf hdr="0" ftr="0" dt="0"/>
  <p:txStyles>
    <p:titleStyle>
      <a:lvl1pPr algn="l" rtl="0" eaLnBrk="0" fontAlgn="base" hangingPunct="0">
        <a:lnSpc>
          <a:spcPct val="70000"/>
        </a:lnSpc>
        <a:spcBef>
          <a:spcPct val="0"/>
        </a:spcBef>
        <a:spcAft>
          <a:spcPct val="0"/>
        </a:spcAft>
        <a:defRPr sz="2300" cap="all" spc="-57">
          <a:solidFill>
            <a:schemeClr val="accent1"/>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chemeClr val="accent1"/>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chemeClr val="accent1"/>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chemeClr val="accent1"/>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chemeClr val="accent1"/>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chemeClr val="accent1"/>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chemeClr val="accent1"/>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63C2295F-FF44-4743-AFDF-49E1BE77858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29" r:id="rId7"/>
    <p:sldLayoutId id="2147484630" r:id="rId8"/>
    <p:sldLayoutId id="2147484676" r:id="rId9"/>
    <p:sldLayoutId id="2147484631" r:id="rId10"/>
    <p:sldLayoutId id="2147484677" r:id="rId11"/>
  </p:sldLayoutIdLst>
  <p:transition/>
  <p:hf hdr="0" ftr="0" dt="0"/>
  <p:txStyles>
    <p:titleStyle>
      <a:lvl1pPr algn="l" rtl="0" eaLnBrk="0" fontAlgn="base" hangingPunct="0">
        <a:lnSpc>
          <a:spcPct val="70000"/>
        </a:lnSpc>
        <a:spcBef>
          <a:spcPct val="0"/>
        </a:spcBef>
        <a:spcAft>
          <a:spcPct val="0"/>
        </a:spcAft>
        <a:defRPr sz="2300" cap="all" spc="-57">
          <a:solidFill>
            <a:srgbClr val="F58A33"/>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F58A33"/>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F58A33"/>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F58A33"/>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F58A33"/>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F58A33"/>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F58A33"/>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3482C22F-F6E2-FB4E-9864-765C98B49D2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32" r:id="rId7"/>
    <p:sldLayoutId id="2147484633" r:id="rId8"/>
    <p:sldLayoutId id="2147484684" r:id="rId9"/>
    <p:sldLayoutId id="2147484634" r:id="rId10"/>
    <p:sldLayoutId id="2147484685" r:id="rId11"/>
  </p:sldLayoutIdLst>
  <p:transition/>
  <p:hf hdr="0" ftr="0" dt="0"/>
  <p:txStyles>
    <p:titleStyle>
      <a:lvl1pPr algn="l" rtl="0" eaLnBrk="0" fontAlgn="base" hangingPunct="0">
        <a:lnSpc>
          <a:spcPct val="70000"/>
        </a:lnSpc>
        <a:spcBef>
          <a:spcPct val="0"/>
        </a:spcBef>
        <a:spcAft>
          <a:spcPct val="0"/>
        </a:spcAft>
        <a:defRPr sz="2300" cap="all" spc="-57">
          <a:solidFill>
            <a:srgbClr val="EE5BA0"/>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EE5BA0"/>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EE5BA0"/>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EE5BA0"/>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EE5BA0"/>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EE5BA0"/>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EE5BA0"/>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bwMode="auto">
          <a:xfrm>
            <a:off x="267891" y="160883"/>
            <a:ext cx="8608219" cy="38209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ctr" anchorCtr="0" compatLnSpc="1">
            <a:prstTxWarp prst="textNoShape">
              <a:avLst/>
            </a:prstTxWarp>
          </a:bodyPr>
          <a:lstStyle/>
          <a:p>
            <a:pPr lvl="0"/>
            <a:r>
              <a:rPr lang="en-US" dirty="0">
                <a:sym typeface="Open Sans Extrabold" charset="0"/>
              </a:rPr>
              <a:t>Click to edit Master title style</a:t>
            </a:r>
          </a:p>
        </p:txBody>
      </p:sp>
      <p:sp>
        <p:nvSpPr>
          <p:cNvPr id="4098" name="Rectangle 2"/>
          <p:cNvSpPr>
            <a:spLocks noGrp="1" noChangeArrowheads="1"/>
          </p:cNvSpPr>
          <p:nvPr>
            <p:ph type="body" idx="1"/>
          </p:nvPr>
        </p:nvSpPr>
        <p:spPr bwMode="auto">
          <a:xfrm>
            <a:off x="267891" y="750788"/>
            <a:ext cx="8608219" cy="4028784"/>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0" bIns="0" numCol="1" anchor="t" anchorCtr="0" compatLnSpc="1">
            <a:prstTxWarp prst="textNoShape">
              <a:avLst/>
            </a:prstTxWarp>
          </a:bodyPr>
          <a:lstStyle/>
          <a:p>
            <a:pPr lvl="0"/>
            <a:r>
              <a:rPr lang="en-US" dirty="0">
                <a:sym typeface="Open Sans Light" charset="0"/>
              </a:rPr>
              <a:t>Click to edit Master text styles</a:t>
            </a:r>
          </a:p>
          <a:p>
            <a:pPr lvl="1"/>
            <a:r>
              <a:rPr lang="en-US" dirty="0">
                <a:sym typeface="Open Sans Light" charset="0"/>
              </a:rPr>
              <a:t>Second level</a:t>
            </a:r>
          </a:p>
          <a:p>
            <a:pPr lvl="2"/>
            <a:r>
              <a:rPr lang="en-US" dirty="0">
                <a:sym typeface="Open Sans Light" charset="0"/>
              </a:rPr>
              <a:t>Third level</a:t>
            </a:r>
          </a:p>
          <a:p>
            <a:pPr lvl="3"/>
            <a:r>
              <a:rPr lang="en-US" dirty="0">
                <a:sym typeface="Open Sans Light" charset="0"/>
              </a:rPr>
              <a:t>Fourth level</a:t>
            </a:r>
          </a:p>
          <a:p>
            <a:pPr lvl="4"/>
            <a:r>
              <a:rPr lang="en-US" dirty="0">
                <a:sym typeface="Open Sans Light" charset="0"/>
              </a:rPr>
              <a:t>Fifth level</a:t>
            </a:r>
          </a:p>
        </p:txBody>
      </p:sp>
      <p:sp>
        <p:nvSpPr>
          <p:cNvPr id="4100" name="Text Box 4"/>
          <p:cNvSpPr txBox="1">
            <a:spLocks noGrp="1" noChangeArrowheads="1"/>
          </p:cNvSpPr>
          <p:nvPr>
            <p:ph type="sldNum" sz="quarter" idx="4"/>
          </p:nvPr>
        </p:nvSpPr>
        <p:spPr bwMode="auto">
          <a:xfrm>
            <a:off x="8687471" y="4886828"/>
            <a:ext cx="188639" cy="1541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57415" tIns="28708" rIns="57415" bIns="28708" numCol="1" anchor="t" anchorCtr="0" compatLnSpc="1">
            <a:prstTxWarp prst="textNoShape">
              <a:avLst/>
            </a:prstTxWarp>
          </a:bodyPr>
          <a:lstStyle>
            <a:lvl1pPr algn="r">
              <a:lnSpc>
                <a:spcPct val="100000"/>
              </a:lnSpc>
              <a:defRPr sz="700" b="0" i="1">
                <a:solidFill>
                  <a:srgbClr val="808184"/>
                </a:solidFill>
                <a:latin typeface="Open Sans Light"/>
                <a:ea typeface="ＭＳ Ｐゴシック" charset="0"/>
                <a:cs typeface="Open Sans Light"/>
                <a:sym typeface="Open Sans Italic" charset="0"/>
              </a:defRPr>
            </a:lvl1pPr>
            <a:lvl2pPr algn="l">
              <a:defRPr sz="800">
                <a:solidFill>
                  <a:schemeClr val="tx1"/>
                </a:solidFill>
                <a:latin typeface="+mn-lt"/>
                <a:ea typeface="ＭＳ Ｐゴシック" charset="0"/>
              </a:defRPr>
            </a:lvl2pPr>
            <a:lvl3pPr algn="l">
              <a:defRPr sz="800">
                <a:solidFill>
                  <a:schemeClr val="tx1"/>
                </a:solidFill>
                <a:latin typeface="+mn-lt"/>
                <a:ea typeface="ＭＳ Ｐゴシック" charset="0"/>
              </a:defRPr>
            </a:lvl3pPr>
            <a:lvl4pPr algn="l">
              <a:defRPr sz="800">
                <a:solidFill>
                  <a:schemeClr val="tx1"/>
                </a:solidFill>
                <a:latin typeface="+mn-lt"/>
                <a:ea typeface="ＭＳ Ｐゴシック" charset="0"/>
              </a:defRPr>
            </a:lvl4pPr>
            <a:lvl5pPr algn="l">
              <a:defRPr sz="800">
                <a:solidFill>
                  <a:schemeClr val="tx1"/>
                </a:solidFill>
                <a:latin typeface="+mn-lt"/>
                <a:ea typeface="ＭＳ Ｐゴシック" charset="0"/>
              </a:defRPr>
            </a:lvl5pPr>
            <a:lvl6pPr fontAlgn="base">
              <a:spcBef>
                <a:spcPct val="0"/>
              </a:spcBef>
              <a:spcAft>
                <a:spcPct val="0"/>
              </a:spcAft>
              <a:defRPr sz="800">
                <a:solidFill>
                  <a:schemeClr val="tx1"/>
                </a:solidFill>
                <a:latin typeface="+mn-lt"/>
                <a:ea typeface="ＭＳ Ｐゴシック" charset="0"/>
              </a:defRPr>
            </a:lvl6pPr>
            <a:lvl7pPr fontAlgn="base">
              <a:spcBef>
                <a:spcPct val="0"/>
              </a:spcBef>
              <a:spcAft>
                <a:spcPct val="0"/>
              </a:spcAft>
              <a:defRPr sz="800">
                <a:solidFill>
                  <a:schemeClr val="tx1"/>
                </a:solidFill>
                <a:latin typeface="+mn-lt"/>
                <a:ea typeface="ＭＳ Ｐゴシック" charset="0"/>
              </a:defRPr>
            </a:lvl7pPr>
            <a:lvl8pPr fontAlgn="base">
              <a:spcBef>
                <a:spcPct val="0"/>
              </a:spcBef>
              <a:spcAft>
                <a:spcPct val="0"/>
              </a:spcAft>
              <a:defRPr sz="800">
                <a:solidFill>
                  <a:schemeClr val="tx1"/>
                </a:solidFill>
                <a:latin typeface="+mn-lt"/>
                <a:ea typeface="ＭＳ Ｐゴシック" charset="0"/>
              </a:defRPr>
            </a:lvl8pPr>
            <a:lvl9pPr fontAlgn="base">
              <a:spcBef>
                <a:spcPct val="0"/>
              </a:spcBef>
              <a:spcAft>
                <a:spcPct val="0"/>
              </a:spcAft>
              <a:defRPr sz="800">
                <a:solidFill>
                  <a:schemeClr val="tx1"/>
                </a:solidFill>
                <a:latin typeface="+mn-lt"/>
                <a:ea typeface="ＭＳ Ｐゴシック" charset="0"/>
              </a:defRPr>
            </a:lvl9pPr>
          </a:lstStyle>
          <a:p>
            <a:pPr>
              <a:defRPr/>
            </a:pPr>
            <a:fld id="{A0AFC27B-5991-1445-9069-9F765D53AB1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35" r:id="rId7"/>
    <p:sldLayoutId id="2147484636" r:id="rId8"/>
    <p:sldLayoutId id="2147484692" r:id="rId9"/>
    <p:sldLayoutId id="2147484637" r:id="rId10"/>
    <p:sldLayoutId id="2147484693" r:id="rId11"/>
  </p:sldLayoutIdLst>
  <p:transition/>
  <p:hf hdr="0" ftr="0" dt="0"/>
  <p:txStyles>
    <p:titleStyle>
      <a:lvl1pPr algn="l" rtl="0" eaLnBrk="0" fontAlgn="base" hangingPunct="0">
        <a:lnSpc>
          <a:spcPct val="70000"/>
        </a:lnSpc>
        <a:spcBef>
          <a:spcPct val="0"/>
        </a:spcBef>
        <a:spcAft>
          <a:spcPct val="0"/>
        </a:spcAft>
        <a:defRPr sz="2300" cap="all" spc="-57">
          <a:solidFill>
            <a:srgbClr val="B51B58"/>
          </a:solidFill>
          <a:latin typeface="+mj-lt"/>
          <a:ea typeface="+mj-ea"/>
          <a:cs typeface="+mj-cs"/>
          <a:sym typeface="Open Sans Extrabold" charset="0"/>
        </a:defRPr>
      </a:lvl1pPr>
      <a:lvl2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2pPr>
      <a:lvl3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3pPr>
      <a:lvl4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4pPr>
      <a:lvl5pPr algn="l" rtl="0" eaLnBrk="0" fontAlgn="base" hangingPunct="0">
        <a:lnSpc>
          <a:spcPct val="70000"/>
        </a:lnSpc>
        <a:spcBef>
          <a:spcPct val="0"/>
        </a:spcBef>
        <a:spcAft>
          <a:spcPct val="0"/>
        </a:spcAft>
        <a:defRPr sz="2300">
          <a:solidFill>
            <a:srgbClr val="B51B58"/>
          </a:solidFill>
          <a:latin typeface="Open Sans Extrabold" charset="0"/>
          <a:ea typeface="ヒラギノ角ゴ ProN W6" charset="0"/>
          <a:cs typeface="ヒラギノ角ゴ ProN W6" charset="0"/>
          <a:sym typeface="Open Sans Extrabold" charset="0"/>
        </a:defRPr>
      </a:lvl5pPr>
      <a:lvl6pPr marL="287076"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6pPr>
      <a:lvl7pPr marL="574152"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7pPr>
      <a:lvl8pPr marL="861228"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8pPr>
      <a:lvl9pPr marL="1148304" algn="l" rtl="0" fontAlgn="base">
        <a:lnSpc>
          <a:spcPct val="70000"/>
        </a:lnSpc>
        <a:spcBef>
          <a:spcPct val="0"/>
        </a:spcBef>
        <a:spcAft>
          <a:spcPct val="0"/>
        </a:spcAft>
        <a:defRPr sz="2300">
          <a:solidFill>
            <a:schemeClr val="tx1"/>
          </a:solidFill>
          <a:latin typeface="Open Sans Extrabold" charset="0"/>
          <a:ea typeface="ヒラギノ角ゴ ProN W6" charset="0"/>
          <a:cs typeface="ヒラギノ角ゴ ProN W6" charset="0"/>
          <a:sym typeface="Open Sans Extrabold" charset="0"/>
        </a:defRPr>
      </a:lvl9pPr>
    </p:titleStyle>
    <p:bodyStyle>
      <a:lvl1pPr marL="215307" indent="-215307" algn="l" rtl="0" eaLnBrk="0" fontAlgn="base" hangingPunct="0">
        <a:lnSpc>
          <a:spcPct val="120000"/>
        </a:lnSpc>
        <a:spcBef>
          <a:spcPts val="1507"/>
        </a:spcBef>
        <a:spcAft>
          <a:spcPct val="0"/>
        </a:spcAft>
        <a:buClr>
          <a:srgbClr val="B51B58"/>
        </a:buClr>
        <a:defRPr sz="3000">
          <a:solidFill>
            <a:schemeClr val="tx1"/>
          </a:solidFill>
          <a:latin typeface="+mn-lt"/>
          <a:ea typeface="+mn-ea"/>
          <a:cs typeface="+mn-cs"/>
          <a:sym typeface="Open Sans Light" charset="0"/>
        </a:defRPr>
      </a:lvl1pPr>
      <a:lvl2pPr marL="466498" indent="-466498" algn="l" rtl="0" eaLnBrk="0" fontAlgn="base" hangingPunct="0">
        <a:lnSpc>
          <a:spcPct val="120000"/>
        </a:lnSpc>
        <a:spcBef>
          <a:spcPts val="1507"/>
        </a:spcBef>
        <a:spcAft>
          <a:spcPct val="0"/>
        </a:spcAft>
        <a:buClr>
          <a:srgbClr val="B51B58"/>
        </a:buClr>
        <a:defRPr sz="2300">
          <a:solidFill>
            <a:schemeClr val="tx1"/>
          </a:solidFill>
          <a:latin typeface="+mn-lt"/>
          <a:ea typeface="+mn-ea"/>
          <a:cs typeface="+mn-cs"/>
          <a:sym typeface="Open Sans Light" charset="0"/>
        </a:defRPr>
      </a:lvl2pPr>
      <a:lvl3pPr marL="215307" indent="-215307" algn="l" rtl="0" eaLnBrk="0" fontAlgn="base" hangingPunct="0">
        <a:lnSpc>
          <a:spcPct val="120000"/>
        </a:lnSpc>
        <a:spcBef>
          <a:spcPts val="753"/>
        </a:spcBef>
        <a:spcAft>
          <a:spcPct val="0"/>
        </a:spcAft>
        <a:buClr>
          <a:srgbClr val="B51B58"/>
        </a:buClr>
        <a:buSzPct val="100000"/>
        <a:buFont typeface="Lucida Grande" charset="0"/>
        <a:buChar char="■"/>
        <a:defRPr sz="2000">
          <a:solidFill>
            <a:schemeClr val="tx1"/>
          </a:solidFill>
          <a:latin typeface="+mn-lt"/>
          <a:ea typeface="+mn-ea"/>
          <a:cs typeface="+mn-cs"/>
          <a:sym typeface="Open Sans Light" charset="0"/>
        </a:defRPr>
      </a:lvl3pPr>
      <a:lvl4pPr marL="398717" indent="-183410" algn="l" rtl="0" eaLnBrk="0" fontAlgn="base" hangingPunct="0">
        <a:lnSpc>
          <a:spcPct val="120000"/>
        </a:lnSpc>
        <a:spcBef>
          <a:spcPts val="753"/>
        </a:spcBef>
        <a:spcAft>
          <a:spcPct val="0"/>
        </a:spcAft>
        <a:buClr>
          <a:srgbClr val="B51B58"/>
        </a:buClr>
        <a:buSzPct val="100000"/>
        <a:buFont typeface="Lucida Grande" charset="0"/>
        <a:buChar char="●"/>
        <a:defRPr sz="1800">
          <a:solidFill>
            <a:schemeClr val="tx1"/>
          </a:solidFill>
          <a:latin typeface="+mn-lt"/>
          <a:ea typeface="+mn-ea"/>
          <a:cs typeface="+mn-cs"/>
          <a:sym typeface="Open Sans Light" charset="0"/>
        </a:defRPr>
      </a:lvl4pPr>
      <a:lvl5pPr marL="598075" indent="-199358" algn="l" rtl="0" eaLnBrk="0" fontAlgn="base" hangingPunct="0">
        <a:lnSpc>
          <a:spcPct val="120000"/>
        </a:lnSpc>
        <a:spcBef>
          <a:spcPts val="753"/>
        </a:spcBef>
        <a:spcAft>
          <a:spcPct val="0"/>
        </a:spcAft>
        <a:buClr>
          <a:srgbClr val="B51B58"/>
        </a:buClr>
        <a:buSzPct val="100000"/>
        <a:buFont typeface="Lucida Grande" charset="0"/>
        <a:buChar char="-"/>
        <a:defRPr sz="1500">
          <a:solidFill>
            <a:schemeClr val="tx1"/>
          </a:solidFill>
          <a:latin typeface="+mn-lt"/>
          <a:ea typeface="+mn-ea"/>
          <a:cs typeface="+mn-cs"/>
          <a:sym typeface="Open Sans Light" charset="0"/>
        </a:defRPr>
      </a:lvl5pPr>
      <a:lvl6pPr marL="885151"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6pPr>
      <a:lvl7pPr marL="1172227"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7pPr>
      <a:lvl8pPr marL="1459302"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8pPr>
      <a:lvl9pPr marL="1746378" indent="-199358" algn="l" rtl="0" fontAlgn="base">
        <a:spcBef>
          <a:spcPts val="753"/>
        </a:spcBef>
        <a:spcAft>
          <a:spcPct val="0"/>
        </a:spcAft>
        <a:buSzPct val="100000"/>
        <a:buFont typeface="Lucida Grande" charset="0"/>
        <a:buChar char="-"/>
        <a:defRPr sz="900">
          <a:solidFill>
            <a:schemeClr val="tx1"/>
          </a:solidFill>
          <a:latin typeface="+mn-lt"/>
          <a:ea typeface="+mn-ea"/>
          <a:cs typeface="+mn-cs"/>
          <a:sym typeface="Open Sans Light" charset="0"/>
        </a:defRPr>
      </a:lvl9pPr>
    </p:bodyStyle>
    <p:otherStyle>
      <a:defPPr>
        <a:defRPr lang="en-US"/>
      </a:defPPr>
      <a:lvl1pPr marL="0" algn="l" defTabSz="287076" rtl="0" eaLnBrk="1" latinLnBrk="0" hangingPunct="1">
        <a:defRPr sz="1100" kern="1200">
          <a:solidFill>
            <a:schemeClr val="tx1"/>
          </a:solidFill>
          <a:latin typeface="+mn-lt"/>
          <a:ea typeface="+mn-ea"/>
          <a:cs typeface="+mn-cs"/>
        </a:defRPr>
      </a:lvl1pPr>
      <a:lvl2pPr marL="287076" algn="l" defTabSz="287076" rtl="0" eaLnBrk="1" latinLnBrk="0" hangingPunct="1">
        <a:defRPr sz="1100" kern="1200">
          <a:solidFill>
            <a:schemeClr val="tx1"/>
          </a:solidFill>
          <a:latin typeface="+mn-lt"/>
          <a:ea typeface="+mn-ea"/>
          <a:cs typeface="+mn-cs"/>
        </a:defRPr>
      </a:lvl2pPr>
      <a:lvl3pPr marL="574152" algn="l" defTabSz="287076" rtl="0" eaLnBrk="1" latinLnBrk="0" hangingPunct="1">
        <a:defRPr sz="1100" kern="1200">
          <a:solidFill>
            <a:schemeClr val="tx1"/>
          </a:solidFill>
          <a:latin typeface="+mn-lt"/>
          <a:ea typeface="+mn-ea"/>
          <a:cs typeface="+mn-cs"/>
        </a:defRPr>
      </a:lvl3pPr>
      <a:lvl4pPr marL="861228" algn="l" defTabSz="287076" rtl="0" eaLnBrk="1" latinLnBrk="0" hangingPunct="1">
        <a:defRPr sz="1100" kern="1200">
          <a:solidFill>
            <a:schemeClr val="tx1"/>
          </a:solidFill>
          <a:latin typeface="+mn-lt"/>
          <a:ea typeface="+mn-ea"/>
          <a:cs typeface="+mn-cs"/>
        </a:defRPr>
      </a:lvl4pPr>
      <a:lvl5pPr marL="1148304" algn="l" defTabSz="287076" rtl="0" eaLnBrk="1" latinLnBrk="0" hangingPunct="1">
        <a:defRPr sz="1100" kern="1200">
          <a:solidFill>
            <a:schemeClr val="tx1"/>
          </a:solidFill>
          <a:latin typeface="+mn-lt"/>
          <a:ea typeface="+mn-ea"/>
          <a:cs typeface="+mn-cs"/>
        </a:defRPr>
      </a:lvl5pPr>
      <a:lvl6pPr marL="1435379" algn="l" defTabSz="287076" rtl="0" eaLnBrk="1" latinLnBrk="0" hangingPunct="1">
        <a:defRPr sz="1100" kern="1200">
          <a:solidFill>
            <a:schemeClr val="tx1"/>
          </a:solidFill>
          <a:latin typeface="+mn-lt"/>
          <a:ea typeface="+mn-ea"/>
          <a:cs typeface="+mn-cs"/>
        </a:defRPr>
      </a:lvl6pPr>
      <a:lvl7pPr marL="1722455" algn="l" defTabSz="287076" rtl="0" eaLnBrk="1" latinLnBrk="0" hangingPunct="1">
        <a:defRPr sz="1100" kern="1200">
          <a:solidFill>
            <a:schemeClr val="tx1"/>
          </a:solidFill>
          <a:latin typeface="+mn-lt"/>
          <a:ea typeface="+mn-ea"/>
          <a:cs typeface="+mn-cs"/>
        </a:defRPr>
      </a:lvl7pPr>
      <a:lvl8pPr marL="2009531" algn="l" defTabSz="287076" rtl="0" eaLnBrk="1" latinLnBrk="0" hangingPunct="1">
        <a:defRPr sz="1100" kern="1200">
          <a:solidFill>
            <a:schemeClr val="tx1"/>
          </a:solidFill>
          <a:latin typeface="+mn-lt"/>
          <a:ea typeface="+mn-ea"/>
          <a:cs typeface="+mn-cs"/>
        </a:defRPr>
      </a:lvl8pPr>
      <a:lvl9pPr marL="2296607" algn="l" defTabSz="287076"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jpe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t>Exploring </a:t>
            </a:r>
            <a:br>
              <a:rPr lang="en-US" dirty="0" smtClean="0"/>
            </a:br>
            <a:r>
              <a:rPr lang="en-US" dirty="0" smtClean="0"/>
              <a:t>Row-column Data</a:t>
            </a:r>
          </a:p>
        </p:txBody>
      </p:sp>
      <p:sp>
        <p:nvSpPr>
          <p:cNvPr id="2" name="Content Placeholder 1"/>
          <p:cNvSpPr>
            <a:spLocks noGrp="1"/>
          </p:cNvSpPr>
          <p:nvPr>
            <p:ph idx="1"/>
          </p:nvPr>
        </p:nvSpPr>
        <p:spPr/>
        <p:txBody>
          <a:bodyPr/>
          <a:lstStyle/>
          <a:p>
            <a:pPr marL="0" indent="0">
              <a:defRPr/>
            </a:pPr>
            <a:r>
              <a:rPr lang="en-US" dirty="0" smtClean="0"/>
              <a:t>Lunch and Learn: Exploring row-column datasets with Python</a:t>
            </a:r>
            <a:endParaRPr lang="en-US" dirty="0"/>
          </a:p>
        </p:txBody>
      </p:sp>
      <p:sp>
        <p:nvSpPr>
          <p:cNvPr id="11267" name="Rectangle 3"/>
          <p:cNvSpPr>
            <a:spLocks noGrp="1" noChangeArrowheads="1"/>
          </p:cNvSpPr>
          <p:nvPr>
            <p:ph type="body" sz="quarter" idx="10"/>
          </p:nvPr>
        </p:nvSpPr>
        <p:spPr>
          <a:xfrm>
            <a:off x="3512252" y="1373654"/>
            <a:ext cx="2128430" cy="474545"/>
          </a:xfrm>
        </p:spPr>
        <p:txBody>
          <a:bodyPr/>
          <a:lstStyle/>
          <a:p>
            <a:pPr marL="0" indent="0">
              <a:defRPr/>
            </a:pPr>
            <a:r>
              <a:rPr lang="en-US" dirty="0" smtClean="0"/>
              <a:t>Data </a:t>
            </a:r>
            <a:r>
              <a:rPr lang="en-US" dirty="0" err="1" smtClean="0"/>
              <a:t>nerding</a:t>
            </a:r>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by column values</a:t>
            </a:r>
            <a:endParaRPr lang="en-US" dirty="0"/>
          </a:p>
        </p:txBody>
      </p:sp>
      <p:sp>
        <p:nvSpPr>
          <p:cNvPr id="3" name="Text Placeholder 2"/>
          <p:cNvSpPr>
            <a:spLocks noGrp="1"/>
          </p:cNvSpPr>
          <p:nvPr>
            <p:ph type="body" idx="1"/>
          </p:nvPr>
        </p:nvSpPr>
        <p:spPr/>
        <p:txBody>
          <a:bodyPr/>
          <a:lstStyle/>
          <a:p>
            <a:pPr marL="457200" indent="-228600">
              <a:spcAft>
                <a:spcPts val="1800"/>
              </a:spcAft>
              <a:buClr>
                <a:srgbClr val="FFFFFF"/>
              </a:buClr>
            </a:pPr>
            <a:r>
              <a:rPr lang="en-US" sz="2300" dirty="0"/>
              <a:t>Filtering by </a:t>
            </a:r>
            <a:r>
              <a:rPr lang="en" sz="2300" dirty="0"/>
              <a:t>column</a:t>
            </a:r>
            <a:r>
              <a:rPr lang="en-US" sz="2300" dirty="0"/>
              <a:t> </a:t>
            </a:r>
            <a:r>
              <a:rPr lang="en-US" sz="2300" dirty="0" smtClean="0"/>
              <a:t>values</a:t>
            </a:r>
            <a:endParaRPr lang="en-US" sz="2300" dirty="0"/>
          </a:p>
          <a:p>
            <a:pPr marL="457200" indent="-228600">
              <a:spcAft>
                <a:spcPts val="1800"/>
              </a:spcAft>
              <a:buClr>
                <a:srgbClr val="FFFFFF"/>
              </a:buClr>
            </a:pPr>
            <a:r>
              <a:rPr lang="en" sz="1800" dirty="0" err="1" smtClean="0">
                <a:solidFill>
                  <a:srgbClr val="002060"/>
                </a:solidFill>
              </a:rPr>
              <a:t>df</a:t>
            </a:r>
            <a:r>
              <a:rPr lang="en" sz="1800" dirty="0" smtClean="0">
                <a:solidFill>
                  <a:srgbClr val="002060"/>
                </a:solidFill>
              </a:rPr>
              <a:t>[</a:t>
            </a:r>
            <a:r>
              <a:rPr lang="en" sz="1800" dirty="0" err="1" smtClean="0">
                <a:solidFill>
                  <a:srgbClr val="002060"/>
                </a:solidFill>
              </a:rPr>
              <a:t>df</a:t>
            </a:r>
            <a:r>
              <a:rPr lang="en-US" sz="1800" dirty="0">
                <a:solidFill>
                  <a:srgbClr val="002060"/>
                </a:solidFill>
              </a:rPr>
              <a:t>[</a:t>
            </a:r>
            <a:r>
              <a:rPr lang="en" sz="1800" dirty="0">
                <a:solidFill>
                  <a:srgbClr val="002060"/>
                </a:solidFill>
              </a:rPr>
              <a:t>'</a:t>
            </a:r>
            <a:r>
              <a:rPr lang="en-US" sz="1800" dirty="0">
                <a:solidFill>
                  <a:srgbClr val="002060"/>
                </a:solidFill>
              </a:rPr>
              <a:t>server</a:t>
            </a:r>
            <a:r>
              <a:rPr lang="en" sz="1800" dirty="0">
                <a:solidFill>
                  <a:srgbClr val="002060"/>
                </a:solidFill>
              </a:rPr>
              <a:t>'</a:t>
            </a:r>
            <a:r>
              <a:rPr lang="en-US" sz="1800" dirty="0">
                <a:solidFill>
                  <a:srgbClr val="002060"/>
                </a:solidFill>
              </a:rPr>
              <a:t>]</a:t>
            </a:r>
            <a:r>
              <a:rPr lang="en" sz="1800" dirty="0">
                <a:solidFill>
                  <a:srgbClr val="002060"/>
                </a:solidFill>
              </a:rPr>
              <a:t> == '</a:t>
            </a:r>
            <a:r>
              <a:rPr lang="en-US" sz="1800" dirty="0">
                <a:solidFill>
                  <a:srgbClr val="002060"/>
                </a:solidFill>
              </a:rPr>
              <a:t>DAVID</a:t>
            </a:r>
            <a:r>
              <a:rPr lang="en" sz="1800" dirty="0" smtClean="0">
                <a:solidFill>
                  <a:srgbClr val="002060"/>
                </a:solidFill>
              </a:rPr>
              <a:t>']</a:t>
            </a:r>
            <a:endParaRPr lang="en-US" sz="1800" dirty="0">
              <a:solidFill>
                <a:srgbClr val="002060"/>
              </a:solidFill>
            </a:endParaRPr>
          </a:p>
          <a:p>
            <a:pPr marL="457200" indent="-228600">
              <a:spcAft>
                <a:spcPts val="1800"/>
              </a:spcAft>
              <a:buClr>
                <a:srgbClr val="FFFFFF"/>
              </a:buClr>
            </a:pPr>
            <a:r>
              <a:rPr lang="en" sz="1800" dirty="0" err="1" smtClean="0">
                <a:solidFill>
                  <a:srgbClr val="002060"/>
                </a:solidFill>
              </a:rPr>
              <a:t>df</a:t>
            </a:r>
            <a:r>
              <a:rPr lang="en" sz="1800" dirty="0" smtClean="0">
                <a:solidFill>
                  <a:srgbClr val="002060"/>
                </a:solidFill>
              </a:rPr>
              <a:t>[</a:t>
            </a:r>
            <a:r>
              <a:rPr lang="en" sz="1800" dirty="0" err="1" smtClean="0">
                <a:solidFill>
                  <a:srgbClr val="002060"/>
                </a:solidFill>
              </a:rPr>
              <a:t>df</a:t>
            </a:r>
            <a:r>
              <a:rPr lang="en-US" sz="1800" dirty="0" smtClean="0">
                <a:solidFill>
                  <a:srgbClr val="002060"/>
                </a:solidFill>
              </a:rPr>
              <a:t>[</a:t>
            </a:r>
            <a:r>
              <a:rPr lang="en" sz="1800" dirty="0">
                <a:solidFill>
                  <a:srgbClr val="002060"/>
                </a:solidFill>
              </a:rPr>
              <a:t>'</a:t>
            </a:r>
            <a:r>
              <a:rPr lang="en-US" sz="1800" dirty="0" smtClean="0">
                <a:solidFill>
                  <a:srgbClr val="002060"/>
                </a:solidFill>
              </a:rPr>
              <a:t>server</a:t>
            </a:r>
            <a:r>
              <a:rPr lang="en" sz="1800" dirty="0">
                <a:solidFill>
                  <a:srgbClr val="002060"/>
                </a:solidFill>
              </a:rPr>
              <a:t>'</a:t>
            </a:r>
            <a:r>
              <a:rPr lang="en-US" sz="1800" dirty="0" smtClean="0">
                <a:solidFill>
                  <a:srgbClr val="002060"/>
                </a:solidFill>
              </a:rPr>
              <a:t>]</a:t>
            </a:r>
            <a:r>
              <a:rPr lang="en" sz="1800" dirty="0" smtClean="0">
                <a:solidFill>
                  <a:srgbClr val="002060"/>
                </a:solidFill>
              </a:rPr>
              <a:t> </a:t>
            </a:r>
            <a:r>
              <a:rPr lang="en" sz="1800" dirty="0">
                <a:solidFill>
                  <a:srgbClr val="002060"/>
                </a:solidFill>
              </a:rPr>
              <a:t>== '</a:t>
            </a:r>
            <a:r>
              <a:rPr lang="en-US" sz="1800" dirty="0" smtClean="0">
                <a:solidFill>
                  <a:srgbClr val="002060"/>
                </a:solidFill>
              </a:rPr>
              <a:t>DAVID</a:t>
            </a:r>
            <a:r>
              <a:rPr lang="en" sz="1800" dirty="0" smtClean="0">
                <a:solidFill>
                  <a:srgbClr val="002060"/>
                </a:solidFill>
              </a:rPr>
              <a:t>']</a:t>
            </a:r>
            <a:r>
              <a:rPr lang="en" sz="1800" dirty="0">
                <a:solidFill>
                  <a:srgbClr val="002060"/>
                </a:solidFill>
              </a:rPr>
              <a:t> [['type', 'outcome', 'server</a:t>
            </a:r>
            <a:r>
              <a:rPr lang="en" sz="1800" dirty="0" smtClean="0">
                <a:solidFill>
                  <a:srgbClr val="002060"/>
                </a:solidFill>
              </a:rPr>
              <a:t>']]</a:t>
            </a:r>
            <a:endParaRPr lang="en-US" sz="1800" dirty="0">
              <a:solidFill>
                <a:srgbClr val="002060"/>
              </a:solidFill>
            </a:endParaRPr>
          </a:p>
          <a:p>
            <a:pPr marL="457200" indent="-228600">
              <a:spcAft>
                <a:spcPts val="1800"/>
              </a:spcAft>
              <a:buClr>
                <a:srgbClr val="FFFFFF"/>
              </a:buClr>
            </a:pPr>
            <a:r>
              <a:rPr lang="en" sz="1800" dirty="0" err="1" smtClean="0">
                <a:solidFill>
                  <a:srgbClr val="002060"/>
                </a:solidFill>
              </a:rPr>
              <a:t>df</a:t>
            </a:r>
            <a:r>
              <a:rPr lang="en" sz="1800" dirty="0">
                <a:solidFill>
                  <a:srgbClr val="002060"/>
                </a:solidFill>
              </a:rPr>
              <a:t>[(</a:t>
            </a:r>
            <a:r>
              <a:rPr lang="en" sz="1800" dirty="0" err="1" smtClean="0">
                <a:solidFill>
                  <a:srgbClr val="002060"/>
                </a:solidFill>
              </a:rPr>
              <a:t>df</a:t>
            </a:r>
            <a:r>
              <a:rPr lang="en-US" sz="1800" dirty="0" smtClean="0">
                <a:solidFill>
                  <a:srgbClr val="002060"/>
                </a:solidFill>
              </a:rPr>
              <a:t>[</a:t>
            </a:r>
            <a:r>
              <a:rPr lang="en" sz="1800" dirty="0">
                <a:solidFill>
                  <a:srgbClr val="002060"/>
                </a:solidFill>
              </a:rPr>
              <a:t>'</a:t>
            </a:r>
            <a:r>
              <a:rPr lang="en-US" sz="1800" dirty="0">
                <a:solidFill>
                  <a:srgbClr val="002060"/>
                </a:solidFill>
              </a:rPr>
              <a:t>server</a:t>
            </a:r>
            <a:r>
              <a:rPr lang="en" sz="1800" dirty="0">
                <a:solidFill>
                  <a:srgbClr val="002060"/>
                </a:solidFill>
              </a:rPr>
              <a:t>'</a:t>
            </a:r>
            <a:r>
              <a:rPr lang="en-US" sz="1800" dirty="0">
                <a:solidFill>
                  <a:srgbClr val="002060"/>
                </a:solidFill>
              </a:rPr>
              <a:t>]</a:t>
            </a:r>
            <a:r>
              <a:rPr lang="en" sz="1800" dirty="0">
                <a:solidFill>
                  <a:srgbClr val="002060"/>
                </a:solidFill>
              </a:rPr>
              <a:t> == '</a:t>
            </a:r>
            <a:r>
              <a:rPr lang="en-US" sz="1800" dirty="0">
                <a:solidFill>
                  <a:srgbClr val="002060"/>
                </a:solidFill>
              </a:rPr>
              <a:t>DAVID</a:t>
            </a:r>
            <a:r>
              <a:rPr lang="en" sz="1800" dirty="0" smtClean="0">
                <a:solidFill>
                  <a:srgbClr val="002060"/>
                </a:solidFill>
              </a:rPr>
              <a:t>'</a:t>
            </a:r>
            <a:r>
              <a:rPr lang="en-US" sz="1800" dirty="0" smtClean="0">
                <a:solidFill>
                  <a:srgbClr val="002060"/>
                </a:solidFill>
              </a:rPr>
              <a:t>) </a:t>
            </a:r>
            <a:r>
              <a:rPr lang="en" sz="1800" dirty="0" smtClean="0">
                <a:solidFill>
                  <a:srgbClr val="002060"/>
                </a:solidFill>
              </a:rPr>
              <a:t>&amp; </a:t>
            </a:r>
            <a:r>
              <a:rPr lang="en" sz="1800" dirty="0">
                <a:solidFill>
                  <a:srgbClr val="002060"/>
                </a:solidFill>
              </a:rPr>
              <a:t>(</a:t>
            </a:r>
            <a:r>
              <a:rPr lang="en" sz="1800" dirty="0" err="1">
                <a:solidFill>
                  <a:srgbClr val="002060"/>
                </a:solidFill>
              </a:rPr>
              <a:t>df</a:t>
            </a:r>
            <a:r>
              <a:rPr lang="en-US" sz="1800" dirty="0" smtClean="0">
                <a:solidFill>
                  <a:srgbClr val="002060"/>
                </a:solidFill>
              </a:rPr>
              <a:t>[</a:t>
            </a:r>
            <a:r>
              <a:rPr lang="en" sz="1800" dirty="0">
                <a:solidFill>
                  <a:srgbClr val="002060"/>
                </a:solidFill>
              </a:rPr>
              <a:t>'</a:t>
            </a:r>
            <a:r>
              <a:rPr lang="en-US" sz="1800" dirty="0" smtClean="0">
                <a:solidFill>
                  <a:srgbClr val="002060"/>
                </a:solidFill>
              </a:rPr>
              <a:t>type</a:t>
            </a:r>
            <a:r>
              <a:rPr lang="en" sz="1800" dirty="0">
                <a:solidFill>
                  <a:srgbClr val="002060"/>
                </a:solidFill>
              </a:rPr>
              <a:t>'</a:t>
            </a:r>
            <a:r>
              <a:rPr lang="en-US" sz="1800" dirty="0" smtClean="0">
                <a:solidFill>
                  <a:srgbClr val="002060"/>
                </a:solidFill>
              </a:rPr>
              <a:t>]</a:t>
            </a:r>
            <a:r>
              <a:rPr lang="en" sz="1800" dirty="0" smtClean="0">
                <a:solidFill>
                  <a:srgbClr val="002060"/>
                </a:solidFill>
              </a:rPr>
              <a:t> </a:t>
            </a:r>
            <a:r>
              <a:rPr lang="en" sz="1800" dirty="0">
                <a:solidFill>
                  <a:srgbClr val="002060"/>
                </a:solidFill>
              </a:rPr>
              <a:t>== '</a:t>
            </a:r>
            <a:r>
              <a:rPr lang="en-US" sz="1800" dirty="0" smtClean="0">
                <a:solidFill>
                  <a:srgbClr val="002060"/>
                </a:solidFill>
              </a:rPr>
              <a:t>TT</a:t>
            </a:r>
            <a:r>
              <a:rPr lang="en" sz="1800" dirty="0" smtClean="0">
                <a:solidFill>
                  <a:srgbClr val="002060"/>
                </a:solidFill>
              </a:rPr>
              <a:t>')]</a:t>
            </a:r>
            <a:endParaRPr lang="en-US" sz="1800" dirty="0">
              <a:solidFill>
                <a:srgbClr val="002060"/>
              </a:solidFill>
            </a:endParaRPr>
          </a:p>
          <a:p>
            <a:pPr marL="457200" indent="-228600">
              <a:spcAft>
                <a:spcPts val="1800"/>
              </a:spcAft>
              <a:buClr>
                <a:srgbClr val="FFFFFF"/>
              </a:buClr>
            </a:pPr>
            <a:r>
              <a:rPr lang="en-US" sz="1800" dirty="0" err="1" smtClean="0">
                <a:solidFill>
                  <a:srgbClr val="002060"/>
                </a:solidFill>
              </a:rPr>
              <a:t>df</a:t>
            </a:r>
            <a:r>
              <a:rPr lang="en-US" sz="1800" dirty="0" smtClean="0">
                <a:solidFill>
                  <a:srgbClr val="002060"/>
                </a:solidFill>
              </a:rPr>
              <a:t>[</a:t>
            </a:r>
            <a:r>
              <a:rPr lang="en-US" sz="1800" dirty="0" err="1" smtClean="0">
                <a:solidFill>
                  <a:srgbClr val="002060"/>
                </a:solidFill>
              </a:rPr>
              <a:t>df</a:t>
            </a:r>
            <a:r>
              <a:rPr lang="en-US" sz="1800" dirty="0">
                <a:solidFill>
                  <a:srgbClr val="002060"/>
                </a:solidFill>
              </a:rPr>
              <a:t>['</a:t>
            </a:r>
            <a:r>
              <a:rPr lang="en-US" sz="1800" dirty="0" err="1">
                <a:solidFill>
                  <a:srgbClr val="002060"/>
                </a:solidFill>
              </a:rPr>
              <a:t>customer_id</a:t>
            </a:r>
            <a:r>
              <a:rPr lang="en-US" sz="1800" dirty="0">
                <a:solidFill>
                  <a:srgbClr val="002060"/>
                </a:solidFill>
              </a:rPr>
              <a:t>'] != 0]['server'].</a:t>
            </a:r>
            <a:r>
              <a:rPr lang="en-US" sz="1800" dirty="0" err="1">
                <a:solidFill>
                  <a:srgbClr val="002060"/>
                </a:solidFill>
              </a:rPr>
              <a:t>value_counts</a:t>
            </a:r>
            <a:r>
              <a:rPr lang="en-US" sz="1800" dirty="0" smtClean="0">
                <a:solidFill>
                  <a:srgbClr val="002060"/>
                </a:solidFill>
              </a:rPr>
              <a:t>()</a:t>
            </a:r>
            <a:endParaRPr lang="en" sz="2000" dirty="0"/>
          </a:p>
          <a:p>
            <a:endParaRPr lang="en-US"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10</a:t>
            </a:fld>
            <a:endParaRPr lang="en"/>
          </a:p>
        </p:txBody>
      </p:sp>
    </p:spTree>
    <p:extLst>
      <p:ext uri="{BB962C8B-B14F-4D97-AF65-F5344CB8AC3E}">
        <p14:creationId xmlns:p14="http://schemas.microsoft.com/office/powerpoint/2010/main" val="176178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931"/>
            <a:ext cx="8520599" cy="573229"/>
          </a:xfrm>
        </p:spPr>
        <p:txBody>
          <a:bodyPr/>
          <a:lstStyle/>
          <a:p>
            <a:r>
              <a:rPr lang="en-US" dirty="0" smtClean="0"/>
              <a:t>Filtering on Text columns</a:t>
            </a:r>
            <a:endParaRPr lang="en-US" dirty="0"/>
          </a:p>
        </p:txBody>
      </p:sp>
      <p:sp>
        <p:nvSpPr>
          <p:cNvPr id="3" name="Text Placeholder 2"/>
          <p:cNvSpPr>
            <a:spLocks noGrp="1"/>
          </p:cNvSpPr>
          <p:nvPr>
            <p:ph type="body" idx="1"/>
          </p:nvPr>
        </p:nvSpPr>
        <p:spPr>
          <a:xfrm>
            <a:off x="304800" y="669131"/>
            <a:ext cx="8520599" cy="3903975"/>
          </a:xfrm>
        </p:spPr>
        <p:txBody>
          <a:bodyPr/>
          <a:lstStyle/>
          <a:p>
            <a:r>
              <a:rPr lang="en-US" sz="1800" dirty="0" err="1" smtClean="0">
                <a:solidFill>
                  <a:srgbClr val="002060"/>
                </a:solidFill>
              </a:rPr>
              <a:t>dfphone</a:t>
            </a:r>
            <a:r>
              <a:rPr lang="en-US" sz="1800" dirty="0" smtClean="0">
                <a:solidFill>
                  <a:srgbClr val="002060"/>
                </a:solidFill>
              </a:rPr>
              <a:t> </a:t>
            </a:r>
            <a:r>
              <a:rPr lang="en-US" sz="1800" dirty="0">
                <a:solidFill>
                  <a:srgbClr val="002060"/>
                </a:solidFill>
              </a:rPr>
              <a:t>= </a:t>
            </a:r>
            <a:r>
              <a:rPr lang="en-US" sz="1800" dirty="0" err="1">
                <a:solidFill>
                  <a:srgbClr val="002060"/>
                </a:solidFill>
              </a:rPr>
              <a:t>pd.DataFrame</a:t>
            </a:r>
            <a:r>
              <a:rPr lang="en-US" sz="1800" dirty="0">
                <a:solidFill>
                  <a:srgbClr val="002060"/>
                </a:solidFill>
              </a:rPr>
              <a:t>( [['a', 1, '</a:t>
            </a:r>
            <a:r>
              <a:rPr lang="en-US" sz="1800" dirty="0" err="1">
                <a:solidFill>
                  <a:srgbClr val="002060"/>
                </a:solidFill>
              </a:rPr>
              <a:t>iphone</a:t>
            </a:r>
            <a:r>
              <a:rPr lang="en-US" sz="1800" dirty="0">
                <a:solidFill>
                  <a:srgbClr val="002060"/>
                </a:solidFill>
              </a:rPr>
              <a:t> 6s 16GB'], ['b', 2, '</a:t>
            </a:r>
            <a:r>
              <a:rPr lang="en-US" sz="1800" dirty="0" err="1">
                <a:solidFill>
                  <a:srgbClr val="002060"/>
                </a:solidFill>
              </a:rPr>
              <a:t>iphone</a:t>
            </a:r>
            <a:r>
              <a:rPr lang="en-US" sz="1800" dirty="0">
                <a:solidFill>
                  <a:srgbClr val="002060"/>
                </a:solidFill>
              </a:rPr>
              <a:t> SE 16GB'], ['c', 1, '</a:t>
            </a:r>
            <a:r>
              <a:rPr lang="en-US" sz="1800" dirty="0" err="1">
                <a:solidFill>
                  <a:srgbClr val="002060"/>
                </a:solidFill>
              </a:rPr>
              <a:t>iphone</a:t>
            </a:r>
            <a:r>
              <a:rPr lang="en-US" sz="1800" dirty="0">
                <a:solidFill>
                  <a:srgbClr val="002060"/>
                </a:solidFill>
              </a:rPr>
              <a:t> 6S 16GB'], ['a', 1, 'Samsung galaxy S7'], ['a', 2, '</a:t>
            </a:r>
            <a:r>
              <a:rPr lang="en-US" sz="1800" dirty="0" err="1">
                <a:solidFill>
                  <a:srgbClr val="002060"/>
                </a:solidFill>
              </a:rPr>
              <a:t>hTC</a:t>
            </a:r>
            <a:r>
              <a:rPr lang="en-US" sz="1800" dirty="0">
                <a:solidFill>
                  <a:srgbClr val="002060"/>
                </a:solidFill>
              </a:rPr>
              <a:t> Desire 626s'], ['b', 2, 'HTC Desire 510']], columns=['</a:t>
            </a:r>
            <a:r>
              <a:rPr lang="en-US" sz="1800" dirty="0" smtClean="0">
                <a:solidFill>
                  <a:srgbClr val="002060"/>
                </a:solidFill>
              </a:rPr>
              <a:t>store</a:t>
            </a:r>
            <a:r>
              <a:rPr lang="en-US" sz="1800" dirty="0">
                <a:solidFill>
                  <a:srgbClr val="002060"/>
                </a:solidFill>
              </a:rPr>
              <a:t>', </a:t>
            </a:r>
            <a:r>
              <a:rPr lang="en-US" sz="1800" dirty="0" smtClean="0">
                <a:solidFill>
                  <a:srgbClr val="002060"/>
                </a:solidFill>
              </a:rPr>
              <a:t> 'quantity</a:t>
            </a:r>
            <a:r>
              <a:rPr lang="en-US" sz="1800" dirty="0">
                <a:solidFill>
                  <a:srgbClr val="002060"/>
                </a:solidFill>
              </a:rPr>
              <a:t>', 'model</a:t>
            </a:r>
            <a:r>
              <a:rPr lang="en-US" sz="1800" dirty="0" smtClean="0">
                <a:solidFill>
                  <a:srgbClr val="002060"/>
                </a:solidFill>
              </a:rPr>
              <a:t>'])</a:t>
            </a:r>
            <a:endParaRPr lang="en-US" sz="1800" dirty="0">
              <a:solidFill>
                <a:srgbClr val="002060"/>
              </a:solidFill>
            </a:endParaRPr>
          </a:p>
          <a:p>
            <a:endParaRPr lang="en-US" sz="1800" dirty="0" smtClean="0">
              <a:solidFill>
                <a:srgbClr val="002060"/>
              </a:solidFill>
            </a:endParaRPr>
          </a:p>
          <a:p>
            <a:r>
              <a:rPr lang="en-US" sz="1800" dirty="0" err="1" smtClean="0">
                <a:solidFill>
                  <a:srgbClr val="002060"/>
                </a:solidFill>
              </a:rPr>
              <a:t>dfphone</a:t>
            </a:r>
            <a:r>
              <a:rPr lang="en-US" sz="1800" dirty="0" smtClean="0">
                <a:solidFill>
                  <a:srgbClr val="002060"/>
                </a:solidFill>
              </a:rPr>
              <a:t>[</a:t>
            </a:r>
            <a:r>
              <a:rPr lang="en-US" sz="1800" dirty="0" err="1" smtClean="0">
                <a:solidFill>
                  <a:srgbClr val="002060"/>
                </a:solidFill>
              </a:rPr>
              <a:t>dfphone</a:t>
            </a:r>
            <a:r>
              <a:rPr lang="en-US" sz="1800" dirty="0">
                <a:solidFill>
                  <a:srgbClr val="002060"/>
                </a:solidFill>
              </a:rPr>
              <a:t>['model</a:t>
            </a:r>
            <a:r>
              <a:rPr lang="en-US" sz="1800" dirty="0" smtClean="0">
                <a:solidFill>
                  <a:srgbClr val="002060"/>
                </a:solidFill>
              </a:rPr>
              <a:t>'].</a:t>
            </a:r>
            <a:r>
              <a:rPr lang="en-US" sz="1800" dirty="0" err="1">
                <a:solidFill>
                  <a:srgbClr val="002060"/>
                </a:solidFill>
              </a:rPr>
              <a:t>str.lower</a:t>
            </a:r>
            <a:r>
              <a:rPr lang="en-US" sz="1800" dirty="0">
                <a:solidFill>
                  <a:srgbClr val="002060"/>
                </a:solidFill>
              </a:rPr>
              <a:t>().</a:t>
            </a:r>
            <a:r>
              <a:rPr lang="en-US" sz="1800" dirty="0" err="1">
                <a:solidFill>
                  <a:srgbClr val="002060"/>
                </a:solidFill>
              </a:rPr>
              <a:t>str.contains</a:t>
            </a:r>
            <a:r>
              <a:rPr lang="en-US" sz="1800" dirty="0">
                <a:solidFill>
                  <a:srgbClr val="002060"/>
                </a:solidFill>
              </a:rPr>
              <a:t>('</a:t>
            </a:r>
            <a:r>
              <a:rPr lang="en-US" sz="1800" dirty="0" err="1" smtClean="0">
                <a:solidFill>
                  <a:srgbClr val="002060"/>
                </a:solidFill>
              </a:rPr>
              <a:t>htc</a:t>
            </a:r>
            <a:r>
              <a:rPr lang="en-US" sz="1800" dirty="0">
                <a:solidFill>
                  <a:srgbClr val="002060"/>
                </a:solidFill>
              </a:rPr>
              <a:t>')]</a:t>
            </a:r>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11</a:t>
            </a:fld>
            <a:endParaRPr lang="en"/>
          </a:p>
        </p:txBody>
      </p:sp>
      <p:graphicFrame>
        <p:nvGraphicFramePr>
          <p:cNvPr id="8" name="Table 7"/>
          <p:cNvGraphicFramePr>
            <a:graphicFrameLocks noGrp="1"/>
          </p:cNvGraphicFramePr>
          <p:nvPr>
            <p:extLst>
              <p:ext uri="{D42A27DB-BD31-4B8C-83A1-F6EECF244321}">
                <p14:modId xmlns:p14="http://schemas.microsoft.com/office/powerpoint/2010/main" val="203081490"/>
              </p:ext>
            </p:extLst>
          </p:nvPr>
        </p:nvGraphicFramePr>
        <p:xfrm>
          <a:off x="2362200" y="2574131"/>
          <a:ext cx="4191000" cy="2355810"/>
        </p:xfrm>
        <a:graphic>
          <a:graphicData uri="http://schemas.openxmlformats.org/drawingml/2006/table">
            <a:tbl>
              <a:tblPr firstRow="1" bandRow="1">
                <a:tableStyleId>{8EC20E35-A176-4012-BC5E-935CFFF8708E}</a:tableStyleId>
              </a:tblPr>
              <a:tblGrid>
                <a:gridCol w="308180"/>
                <a:gridCol w="803718"/>
                <a:gridCol w="1197429"/>
                <a:gridCol w="1881673"/>
              </a:tblGrid>
              <a:tr h="321468">
                <a:tc>
                  <a:txBody>
                    <a:bodyPr/>
                    <a:lstStyle/>
                    <a:p>
                      <a:endParaRPr lang="en-US" dirty="0"/>
                    </a:p>
                  </a:txBody>
                  <a:tcPr/>
                </a:tc>
                <a:tc>
                  <a:txBody>
                    <a:bodyPr/>
                    <a:lstStyle/>
                    <a:p>
                      <a:r>
                        <a:rPr lang="en-US" dirty="0" smtClean="0"/>
                        <a:t>store</a:t>
                      </a:r>
                      <a:endParaRPr lang="en-US" dirty="0"/>
                    </a:p>
                  </a:txBody>
                  <a:tcPr/>
                </a:tc>
                <a:tc>
                  <a:txBody>
                    <a:bodyPr/>
                    <a:lstStyle/>
                    <a:p>
                      <a:r>
                        <a:rPr lang="en-US" dirty="0" smtClean="0"/>
                        <a:t>quantity</a:t>
                      </a:r>
                      <a:endParaRPr lang="en-US" dirty="0"/>
                    </a:p>
                  </a:txBody>
                  <a:tcPr/>
                </a:tc>
                <a:tc>
                  <a:txBody>
                    <a:bodyPr/>
                    <a:lstStyle/>
                    <a:p>
                      <a:r>
                        <a:rPr lang="en-US" dirty="0" smtClean="0"/>
                        <a:t>model</a:t>
                      </a:r>
                      <a:endParaRPr lang="en-US" dirty="0"/>
                    </a:p>
                  </a:txBody>
                  <a:tcPr/>
                </a:tc>
              </a:tr>
              <a:tr h="339057">
                <a:tc>
                  <a:txBody>
                    <a:bodyPr/>
                    <a:lstStyle/>
                    <a:p>
                      <a:r>
                        <a:rPr lang="en-US" dirty="0" smtClean="0"/>
                        <a:t>0</a:t>
                      </a:r>
                      <a:endParaRPr lang="en-US" dirty="0"/>
                    </a:p>
                  </a:txBody>
                  <a:tcPr/>
                </a:tc>
                <a:tc>
                  <a:txBody>
                    <a:bodyPr/>
                    <a:lstStyle/>
                    <a:p>
                      <a:r>
                        <a:rPr lang="en-US" dirty="0" smtClean="0"/>
                        <a:t>a</a:t>
                      </a:r>
                      <a:endParaRPr lang="en-US" dirty="0"/>
                    </a:p>
                  </a:txBody>
                  <a:tcPr/>
                </a:tc>
                <a:tc>
                  <a:txBody>
                    <a:bodyPr/>
                    <a:lstStyle/>
                    <a:p>
                      <a:r>
                        <a:rPr lang="en-US" dirty="0" smtClean="0"/>
                        <a:t>1</a:t>
                      </a:r>
                      <a:endParaRPr lang="en-US" dirty="0"/>
                    </a:p>
                  </a:txBody>
                  <a:tcPr/>
                </a:tc>
                <a:tc>
                  <a:txBody>
                    <a:bodyPr/>
                    <a:lstStyle/>
                    <a:p>
                      <a:r>
                        <a:rPr lang="en-US" sz="1100" dirty="0" err="1" smtClean="0">
                          <a:latin typeface="Calibri" charset="0"/>
                          <a:ea typeface="Calibri" charset="0"/>
                          <a:cs typeface="Calibri" charset="0"/>
                        </a:rPr>
                        <a:t>iphone</a:t>
                      </a:r>
                      <a:r>
                        <a:rPr lang="en-US" sz="1100" dirty="0" smtClean="0">
                          <a:latin typeface="Calibri" charset="0"/>
                          <a:ea typeface="Calibri" charset="0"/>
                          <a:cs typeface="Calibri" charset="0"/>
                        </a:rPr>
                        <a:t> 6s 16GB</a:t>
                      </a:r>
                      <a:endParaRPr lang="en-US" dirty="0"/>
                    </a:p>
                  </a:txBody>
                  <a:tcPr/>
                </a:tc>
              </a:tr>
              <a:tr h="339057">
                <a:tc>
                  <a:txBody>
                    <a:bodyPr/>
                    <a:lstStyle/>
                    <a:p>
                      <a:r>
                        <a:rPr lang="en-US" dirty="0" smtClean="0"/>
                        <a:t>1</a:t>
                      </a:r>
                      <a:endParaRPr lang="en-US" dirty="0"/>
                    </a:p>
                  </a:txBody>
                  <a:tcPr/>
                </a:tc>
                <a:tc>
                  <a:txBody>
                    <a:bodyPr/>
                    <a:lstStyle/>
                    <a:p>
                      <a:r>
                        <a:rPr lang="en-US" dirty="0" smtClean="0"/>
                        <a:t>b</a:t>
                      </a:r>
                      <a:endParaRPr lang="en-US" dirty="0"/>
                    </a:p>
                  </a:txBody>
                  <a:tcPr/>
                </a:tc>
                <a:tc>
                  <a:txBody>
                    <a:bodyPr/>
                    <a:lstStyle/>
                    <a:p>
                      <a:r>
                        <a:rPr lang="en-US" dirty="0" smtClean="0"/>
                        <a:t>2</a:t>
                      </a:r>
                      <a:endParaRPr lang="en-US" dirty="0"/>
                    </a:p>
                  </a:txBody>
                  <a:tcPr/>
                </a:tc>
                <a:tc>
                  <a:txBody>
                    <a:bodyPr/>
                    <a:lstStyle/>
                    <a:p>
                      <a:r>
                        <a:rPr lang="en-US" sz="1100" dirty="0" err="1" smtClean="0">
                          <a:latin typeface="Calibri" charset="0"/>
                          <a:ea typeface="Calibri" charset="0"/>
                          <a:cs typeface="Calibri" charset="0"/>
                        </a:rPr>
                        <a:t>iphone</a:t>
                      </a:r>
                      <a:r>
                        <a:rPr lang="en-US" sz="1100" dirty="0" smtClean="0">
                          <a:latin typeface="Calibri" charset="0"/>
                          <a:ea typeface="Calibri" charset="0"/>
                          <a:cs typeface="Calibri" charset="0"/>
                        </a:rPr>
                        <a:t> SE 16GB</a:t>
                      </a:r>
                      <a:endParaRPr lang="en-US" dirty="0"/>
                    </a:p>
                  </a:txBody>
                  <a:tcPr/>
                </a:tc>
              </a:tr>
              <a:tr h="339057">
                <a:tc>
                  <a:txBody>
                    <a:bodyPr/>
                    <a:lstStyle/>
                    <a:p>
                      <a:r>
                        <a:rPr lang="en-US" dirty="0" smtClean="0"/>
                        <a:t>2</a:t>
                      </a:r>
                      <a:endParaRPr lang="en-US" dirty="0"/>
                    </a:p>
                  </a:txBody>
                  <a:tcPr/>
                </a:tc>
                <a:tc>
                  <a:txBody>
                    <a:bodyPr/>
                    <a:lstStyle/>
                    <a:p>
                      <a:r>
                        <a:rPr lang="en-US" dirty="0" smtClean="0"/>
                        <a:t>c</a:t>
                      </a:r>
                      <a:endParaRPr lang="en-US" dirty="0"/>
                    </a:p>
                  </a:txBody>
                  <a:tcPr/>
                </a:tc>
                <a:tc>
                  <a:txBody>
                    <a:bodyPr/>
                    <a:lstStyle/>
                    <a:p>
                      <a:r>
                        <a:rPr lang="en-US" dirty="0" smtClean="0"/>
                        <a:t>1</a:t>
                      </a:r>
                      <a:endParaRPr lang="en-US" dirty="0"/>
                    </a:p>
                  </a:txBody>
                  <a:tcPr/>
                </a:tc>
                <a:tc>
                  <a:txBody>
                    <a:bodyPr/>
                    <a:lstStyle/>
                    <a:p>
                      <a:r>
                        <a:rPr lang="en-US" sz="1100" dirty="0" err="1" smtClean="0">
                          <a:latin typeface="Calibri" charset="0"/>
                          <a:ea typeface="Calibri" charset="0"/>
                          <a:cs typeface="Calibri" charset="0"/>
                        </a:rPr>
                        <a:t>iphone</a:t>
                      </a:r>
                      <a:r>
                        <a:rPr lang="en-US" sz="1100" dirty="0" smtClean="0">
                          <a:latin typeface="Calibri" charset="0"/>
                          <a:ea typeface="Calibri" charset="0"/>
                          <a:cs typeface="Calibri" charset="0"/>
                        </a:rPr>
                        <a:t> 6S 16GB</a:t>
                      </a:r>
                      <a:endParaRPr lang="en-US" dirty="0"/>
                    </a:p>
                  </a:txBody>
                  <a:tcPr/>
                </a:tc>
              </a:tr>
              <a:tr h="339057">
                <a:tc>
                  <a:txBody>
                    <a:bodyPr/>
                    <a:lstStyle/>
                    <a:p>
                      <a:r>
                        <a:rPr lang="en-US" dirty="0" smtClean="0"/>
                        <a:t>3</a:t>
                      </a:r>
                      <a:endParaRPr lang="en-US" dirty="0"/>
                    </a:p>
                  </a:txBody>
                  <a:tcPr/>
                </a:tc>
                <a:tc>
                  <a:txBody>
                    <a:bodyPr/>
                    <a:lstStyle/>
                    <a:p>
                      <a:r>
                        <a:rPr lang="en-US" dirty="0" smtClean="0"/>
                        <a:t>a</a:t>
                      </a:r>
                      <a:endParaRPr lang="en-US" dirty="0"/>
                    </a:p>
                  </a:txBody>
                  <a:tcPr/>
                </a:tc>
                <a:tc>
                  <a:txBody>
                    <a:bodyPr/>
                    <a:lstStyle/>
                    <a:p>
                      <a:r>
                        <a:rPr lang="en-US" dirty="0" smtClean="0"/>
                        <a:t>1</a:t>
                      </a:r>
                      <a:endParaRPr lang="en-US" dirty="0"/>
                    </a:p>
                  </a:txBody>
                  <a:tcPr/>
                </a:tc>
                <a:tc>
                  <a:txBody>
                    <a:bodyPr/>
                    <a:lstStyle/>
                    <a:p>
                      <a:r>
                        <a:rPr lang="en-US" sz="1100" dirty="0" smtClean="0">
                          <a:latin typeface="Calibri" charset="0"/>
                          <a:ea typeface="Calibri" charset="0"/>
                          <a:cs typeface="Calibri" charset="0"/>
                        </a:rPr>
                        <a:t>Samsung galaxy S7</a:t>
                      </a:r>
                      <a:endParaRPr lang="en-US" dirty="0"/>
                    </a:p>
                  </a:txBody>
                  <a:tcPr/>
                </a:tc>
              </a:tr>
              <a:tr h="339057">
                <a:tc>
                  <a:txBody>
                    <a:bodyPr/>
                    <a:lstStyle/>
                    <a:p>
                      <a:r>
                        <a:rPr lang="en-US" dirty="0" smtClean="0"/>
                        <a:t>4</a:t>
                      </a:r>
                      <a:endParaRPr lang="en-US" dirty="0"/>
                    </a:p>
                  </a:txBody>
                  <a:tcPr/>
                </a:tc>
                <a:tc>
                  <a:txBody>
                    <a:bodyPr/>
                    <a:lstStyle/>
                    <a:p>
                      <a:r>
                        <a:rPr lang="en-US" dirty="0" smtClean="0"/>
                        <a:t>a</a:t>
                      </a:r>
                      <a:endParaRPr lang="en-US" dirty="0"/>
                    </a:p>
                  </a:txBody>
                  <a:tcPr/>
                </a:tc>
                <a:tc>
                  <a:txBody>
                    <a:bodyPr/>
                    <a:lstStyle/>
                    <a:p>
                      <a:r>
                        <a:rPr lang="en-US" dirty="0" smtClean="0"/>
                        <a:t>2</a:t>
                      </a:r>
                      <a:endParaRPr lang="en-US" dirty="0"/>
                    </a:p>
                  </a:txBody>
                  <a:tcPr/>
                </a:tc>
                <a:tc>
                  <a:txBody>
                    <a:bodyPr/>
                    <a:lstStyle/>
                    <a:p>
                      <a:r>
                        <a:rPr lang="en-US" sz="1100" dirty="0" err="1" smtClean="0">
                          <a:latin typeface="Calibri" charset="0"/>
                          <a:ea typeface="Calibri" charset="0"/>
                          <a:cs typeface="Calibri" charset="0"/>
                        </a:rPr>
                        <a:t>hTC</a:t>
                      </a:r>
                      <a:r>
                        <a:rPr lang="en-US" sz="1100" dirty="0" smtClean="0">
                          <a:latin typeface="Calibri" charset="0"/>
                          <a:ea typeface="Calibri" charset="0"/>
                          <a:cs typeface="Calibri" charset="0"/>
                        </a:rPr>
                        <a:t> Desire 626s</a:t>
                      </a:r>
                      <a:endParaRPr lang="en-US" dirty="0"/>
                    </a:p>
                  </a:txBody>
                  <a:tcPr/>
                </a:tc>
              </a:tr>
              <a:tr h="339057">
                <a:tc>
                  <a:txBody>
                    <a:bodyPr/>
                    <a:lstStyle/>
                    <a:p>
                      <a:r>
                        <a:rPr lang="en-US" dirty="0" smtClean="0"/>
                        <a:t>5</a:t>
                      </a:r>
                      <a:endParaRPr lang="en-US" dirty="0"/>
                    </a:p>
                  </a:txBody>
                  <a:tcPr/>
                </a:tc>
                <a:tc>
                  <a:txBody>
                    <a:bodyPr/>
                    <a:lstStyle/>
                    <a:p>
                      <a:r>
                        <a:rPr lang="en-US" dirty="0" smtClean="0"/>
                        <a:t>b</a:t>
                      </a:r>
                      <a:endParaRPr lang="en-US" dirty="0"/>
                    </a:p>
                  </a:txBody>
                  <a:tcPr/>
                </a:tc>
                <a:tc>
                  <a:txBody>
                    <a:bodyPr/>
                    <a:lstStyle/>
                    <a:p>
                      <a:r>
                        <a:rPr lang="en-US" dirty="0" smtClean="0"/>
                        <a:t>2</a:t>
                      </a:r>
                      <a:endParaRPr lang="en-US" dirty="0"/>
                    </a:p>
                  </a:txBody>
                  <a:tcPr/>
                </a:tc>
                <a:tc>
                  <a:txBody>
                    <a:bodyPr/>
                    <a:lstStyle/>
                    <a:p>
                      <a:r>
                        <a:rPr lang="en-US" sz="1100" dirty="0" smtClean="0">
                          <a:latin typeface="Calibri" charset="0"/>
                          <a:ea typeface="Calibri" charset="0"/>
                          <a:cs typeface="Calibri" charset="0"/>
                        </a:rPr>
                        <a:t>HTC Desire 510</a:t>
                      </a:r>
                      <a:endParaRPr lang="en-US" dirty="0"/>
                    </a:p>
                  </a:txBody>
                  <a:tcPr/>
                </a:tc>
              </a:tr>
            </a:tbl>
          </a:graphicData>
        </a:graphic>
      </p:graphicFrame>
    </p:spTree>
    <p:extLst>
      <p:ext uri="{BB962C8B-B14F-4D97-AF65-F5344CB8AC3E}">
        <p14:creationId xmlns:p14="http://schemas.microsoft.com/office/powerpoint/2010/main" val="166067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Cleaning a dataset in Pandas</a:t>
            </a:r>
          </a:p>
        </p:txBody>
      </p:sp>
      <p:sp>
        <p:nvSpPr>
          <p:cNvPr id="13316" name="Rectangle 4"/>
          <p:cNvSpPr>
            <a:spLocks noGrp="1" noChangeArrowheads="1"/>
          </p:cNvSpPr>
          <p:nvPr>
            <p:ph idx="1"/>
          </p:nvPr>
        </p:nvSpPr>
        <p:spPr/>
        <p:txBody>
          <a:bodyPr/>
          <a:lstStyle/>
          <a:p>
            <a:pPr marL="0" indent="0">
              <a:defRPr/>
            </a:pPr>
            <a:r>
              <a:rPr lang="en-US" dirty="0" smtClean="0"/>
              <a:t>Or, ‘Eyeballing…’</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12</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83968956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Please Clean Your data!</a:t>
            </a:r>
            <a:endParaRPr lang="en-US" dirty="0"/>
          </a:p>
        </p:txBody>
      </p:sp>
      <p:sp>
        <p:nvSpPr>
          <p:cNvPr id="3" name="Content Placeholder 2"/>
          <p:cNvSpPr>
            <a:spLocks noGrp="1"/>
          </p:cNvSpPr>
          <p:nvPr>
            <p:ph idx="1"/>
          </p:nvPr>
        </p:nvSpPr>
        <p:spPr/>
        <p:txBody>
          <a:bodyPr/>
          <a:lstStyle/>
          <a:p>
            <a:pPr marL="571500" lvl="0" indent="-342900">
              <a:spcBef>
                <a:spcPts val="0"/>
              </a:spcBef>
              <a:buClr>
                <a:schemeClr val="tx1"/>
              </a:buClr>
            </a:pPr>
            <a:r>
              <a:rPr lang="en" dirty="0" smtClean="0"/>
              <a:t>Consistent </a:t>
            </a:r>
            <a:r>
              <a:rPr lang="en" dirty="0"/>
              <a:t>format (e.g. text is all lowercase)</a:t>
            </a:r>
          </a:p>
          <a:p>
            <a:pPr marL="571500" lvl="0" indent="-342900">
              <a:spcBef>
                <a:spcPts val="0"/>
              </a:spcBef>
              <a:buClr>
                <a:schemeClr val="tx1"/>
              </a:buClr>
            </a:pPr>
            <a:r>
              <a:rPr lang="en" dirty="0" smtClean="0"/>
              <a:t>No </a:t>
            </a:r>
            <a:r>
              <a:rPr lang="en" dirty="0"/>
              <a:t>whitespace hiding in number or text cells</a:t>
            </a:r>
          </a:p>
          <a:p>
            <a:pPr marL="571500" lvl="0" indent="-342900">
              <a:spcBef>
                <a:spcPts val="0"/>
              </a:spcBef>
              <a:buClr>
                <a:schemeClr val="tx1"/>
              </a:buClr>
            </a:pPr>
            <a:r>
              <a:rPr lang="en" dirty="0"/>
              <a:t>No junk characters</a:t>
            </a:r>
          </a:p>
          <a:p>
            <a:pPr marL="571500" indent="-342900">
              <a:spcBef>
                <a:spcPts val="0"/>
              </a:spcBef>
              <a:buClr>
                <a:schemeClr val="tx1"/>
              </a:buClr>
            </a:pPr>
            <a:r>
              <a:rPr lang="en" dirty="0"/>
              <a:t>Consistent labels (e.g. use M/F</a:t>
            </a:r>
            <a:r>
              <a:rPr lang="en-US" dirty="0"/>
              <a:t> or</a:t>
            </a:r>
            <a:r>
              <a:rPr lang="en" dirty="0"/>
              <a:t> Male/Female, </a:t>
            </a:r>
            <a:r>
              <a:rPr lang="en-US" dirty="0"/>
              <a:t>not both</a:t>
            </a:r>
            <a:r>
              <a:rPr lang="en-US" dirty="0" smtClean="0"/>
              <a:t>)</a:t>
            </a:r>
          </a:p>
          <a:p>
            <a:pPr marL="571500" indent="-342900">
              <a:spcBef>
                <a:spcPts val="0"/>
              </a:spcBef>
              <a:buClr>
                <a:schemeClr val="tx1"/>
              </a:buClr>
            </a:pPr>
            <a:r>
              <a:rPr lang="en-US" dirty="0" smtClean="0"/>
              <a:t>Consistent timestamp formats</a:t>
            </a:r>
            <a:endParaRPr lang="en" dirty="0"/>
          </a:p>
          <a:p>
            <a:pPr marL="571500" lvl="0" indent="-342900">
              <a:spcBef>
                <a:spcPts val="0"/>
              </a:spcBef>
              <a:buClr>
                <a:schemeClr val="tx1"/>
              </a:buClr>
            </a:pPr>
            <a:r>
              <a:rPr lang="en" dirty="0" smtClean="0"/>
              <a:t>No </a:t>
            </a:r>
            <a:r>
              <a:rPr lang="en" dirty="0"/>
              <a:t>strange outliers (e.g. 200 year old living people</a:t>
            </a:r>
            <a:r>
              <a:rPr lang="en" dirty="0" smtClean="0"/>
              <a:t>)</a:t>
            </a:r>
            <a:endParaRPr lang="en-US" dirty="0" smtClean="0"/>
          </a:p>
          <a:p>
            <a:pPr marL="571500" lvl="0" indent="-342900">
              <a:spcBef>
                <a:spcPts val="0"/>
              </a:spcBef>
              <a:buClr>
                <a:schemeClr val="tx1"/>
              </a:buClr>
            </a:pPr>
            <a:r>
              <a:rPr lang="en-US" dirty="0" smtClean="0"/>
              <a:t>No junk rows or columns</a:t>
            </a:r>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13</a:t>
            </a:fld>
            <a:endParaRPr lang="en-US"/>
          </a:p>
        </p:txBody>
      </p:sp>
    </p:spTree>
    <p:extLst>
      <p:ext uri="{BB962C8B-B14F-4D97-AF65-F5344CB8AC3E}">
        <p14:creationId xmlns:p14="http://schemas.microsoft.com/office/powerpoint/2010/main" val="19615901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Format, No whitespace</a:t>
            </a:r>
            <a:endParaRPr lang="en-US" dirty="0"/>
          </a:p>
        </p:txBody>
      </p:sp>
      <p:sp>
        <p:nvSpPr>
          <p:cNvPr id="3" name="Content Placeholder 2"/>
          <p:cNvSpPr>
            <a:spLocks noGrp="1"/>
          </p:cNvSpPr>
          <p:nvPr>
            <p:ph idx="1"/>
          </p:nvPr>
        </p:nvSpPr>
        <p:spPr>
          <a:xfrm>
            <a:off x="267891" y="750788"/>
            <a:ext cx="8495109" cy="4185543"/>
          </a:xfrm>
        </p:spPr>
        <p:txBody>
          <a:bodyPr/>
          <a:lstStyle/>
          <a:p>
            <a:pPr marL="76200" lvl="0" indent="0">
              <a:spcBef>
                <a:spcPts val="0"/>
              </a:spcBef>
              <a:spcAft>
                <a:spcPts val="1800"/>
              </a:spcAft>
              <a:buClr>
                <a:schemeClr val="tx1"/>
              </a:buClr>
              <a:buSzPct val="100000"/>
              <a:buNone/>
            </a:pPr>
            <a:r>
              <a:rPr lang="en" sz="1800" dirty="0">
                <a:solidFill>
                  <a:srgbClr val="002060"/>
                </a:solidFill>
              </a:rPr>
              <a:t>df2 = </a:t>
            </a:r>
            <a:r>
              <a:rPr lang="en" sz="1800" dirty="0" err="1">
                <a:solidFill>
                  <a:srgbClr val="002060"/>
                </a:solidFill>
              </a:rPr>
              <a:t>pd.DataFrame</a:t>
            </a:r>
            <a:r>
              <a:rPr lang="en" sz="1800" dirty="0">
                <a:solidFill>
                  <a:srgbClr val="002060"/>
                </a:solidFill>
              </a:rPr>
              <a:t>([['</a:t>
            </a:r>
            <a:r>
              <a:rPr lang="en" sz="1800" dirty="0" err="1">
                <a:solidFill>
                  <a:srgbClr val="002060"/>
                </a:solidFill>
              </a:rPr>
              <a:t>CApiTals</a:t>
            </a:r>
            <a:r>
              <a:rPr lang="en" sz="1800" dirty="0">
                <a:solidFill>
                  <a:srgbClr val="002060"/>
                </a:solidFill>
              </a:rPr>
              <a:t>  Suck'], [' Spaces suck  '], ['Spaces suck']], columns</a:t>
            </a:r>
            <a:r>
              <a:rPr lang="en" sz="1800" dirty="0" smtClean="0">
                <a:solidFill>
                  <a:srgbClr val="002060"/>
                </a:solidFill>
              </a:rPr>
              <a:t>=[</a:t>
            </a:r>
            <a:r>
              <a:rPr lang="en" sz="1800" dirty="0">
                <a:solidFill>
                  <a:srgbClr val="002060"/>
                </a:solidFill>
              </a:rPr>
              <a:t>'</a:t>
            </a:r>
            <a:r>
              <a:rPr lang="en-US" sz="1800" dirty="0" smtClean="0">
                <a:solidFill>
                  <a:srgbClr val="002060"/>
                </a:solidFill>
              </a:rPr>
              <a:t>my</a:t>
            </a:r>
            <a:r>
              <a:rPr lang="en" sz="1800" dirty="0" smtClean="0">
                <a:solidFill>
                  <a:srgbClr val="002060"/>
                </a:solidFill>
              </a:rPr>
              <a:t>text'])</a:t>
            </a:r>
            <a:endParaRPr lang="en-US" sz="1800" dirty="0" smtClean="0">
              <a:solidFill>
                <a:srgbClr val="002060"/>
              </a:solidFill>
            </a:endParaRPr>
          </a:p>
          <a:p>
            <a:pPr marL="76200" lvl="0" indent="0">
              <a:spcBef>
                <a:spcPts val="0"/>
              </a:spcBef>
              <a:spcAft>
                <a:spcPts val="1800"/>
              </a:spcAft>
              <a:buClr>
                <a:schemeClr val="tx1"/>
              </a:buClr>
              <a:buSzPct val="100000"/>
              <a:buNone/>
            </a:pPr>
            <a:r>
              <a:rPr lang="en-US" sz="1800" dirty="0" smtClean="0">
                <a:solidFill>
                  <a:srgbClr val="002060"/>
                </a:solidFill>
              </a:rPr>
              <a:t>df2[</a:t>
            </a:r>
            <a:r>
              <a:rPr lang="en" sz="1800" dirty="0">
                <a:solidFill>
                  <a:srgbClr val="002060"/>
                </a:solidFill>
              </a:rPr>
              <a:t>'</a:t>
            </a:r>
            <a:r>
              <a:rPr lang="en-US" sz="1800" dirty="0" err="1" smtClean="0">
                <a:solidFill>
                  <a:srgbClr val="002060"/>
                </a:solidFill>
              </a:rPr>
              <a:t>mytext</a:t>
            </a:r>
            <a:r>
              <a:rPr lang="en" sz="1800" dirty="0">
                <a:solidFill>
                  <a:srgbClr val="002060"/>
                </a:solidFill>
              </a:rPr>
              <a:t>'</a:t>
            </a:r>
            <a:r>
              <a:rPr lang="en-US" sz="1800" dirty="0" smtClean="0">
                <a:solidFill>
                  <a:srgbClr val="002060"/>
                </a:solidFill>
              </a:rPr>
              <a:t>].</a:t>
            </a:r>
            <a:r>
              <a:rPr lang="en-US" sz="1800" dirty="0" err="1" smtClean="0">
                <a:solidFill>
                  <a:srgbClr val="002060"/>
                </a:solidFill>
              </a:rPr>
              <a:t>value_counts</a:t>
            </a:r>
            <a:r>
              <a:rPr lang="en-US" sz="1800" dirty="0" smtClean="0">
                <a:solidFill>
                  <a:srgbClr val="002060"/>
                </a:solidFill>
              </a:rPr>
              <a:t>()</a:t>
            </a:r>
          </a:p>
          <a:p>
            <a:pPr marL="76200" lvl="0" indent="0">
              <a:spcBef>
                <a:spcPts val="0"/>
              </a:spcBef>
              <a:spcAft>
                <a:spcPts val="1800"/>
              </a:spcAft>
              <a:buClr>
                <a:schemeClr val="tx1"/>
              </a:buClr>
              <a:buSzPct val="100000"/>
              <a:buNone/>
            </a:pPr>
            <a:endParaRPr lang="en-US" sz="1800" dirty="0" smtClean="0">
              <a:solidFill>
                <a:srgbClr val="002060"/>
              </a:solidFill>
            </a:endParaRPr>
          </a:p>
          <a:p>
            <a:pPr marL="76200" indent="0">
              <a:spcBef>
                <a:spcPts val="0"/>
              </a:spcBef>
              <a:spcAft>
                <a:spcPts val="1800"/>
              </a:spcAft>
              <a:buClr>
                <a:schemeClr val="tx1"/>
              </a:buClr>
              <a:buSzPct val="100000"/>
              <a:buNone/>
            </a:pPr>
            <a:r>
              <a:rPr lang="en-US" sz="1800" dirty="0" smtClean="0">
                <a:solidFill>
                  <a:srgbClr val="002060"/>
                </a:solidFill>
              </a:rPr>
              <a:t>df2[</a:t>
            </a:r>
            <a:r>
              <a:rPr lang="en" sz="1800" dirty="0">
                <a:solidFill>
                  <a:srgbClr val="002060"/>
                </a:solidFill>
              </a:rPr>
              <a:t>'</a:t>
            </a:r>
            <a:r>
              <a:rPr lang="en-US" sz="1800" dirty="0" err="1" smtClean="0">
                <a:solidFill>
                  <a:srgbClr val="002060"/>
                </a:solidFill>
              </a:rPr>
              <a:t>mytext</a:t>
            </a:r>
            <a:r>
              <a:rPr lang="en" sz="1800" dirty="0">
                <a:solidFill>
                  <a:srgbClr val="002060"/>
                </a:solidFill>
              </a:rPr>
              <a:t>'</a:t>
            </a:r>
            <a:r>
              <a:rPr lang="en-US" sz="1800" dirty="0" smtClean="0">
                <a:solidFill>
                  <a:srgbClr val="002060"/>
                </a:solidFill>
              </a:rPr>
              <a:t>] = df2[</a:t>
            </a:r>
            <a:r>
              <a:rPr lang="en" sz="1800" dirty="0">
                <a:solidFill>
                  <a:srgbClr val="002060"/>
                </a:solidFill>
              </a:rPr>
              <a:t>'</a:t>
            </a:r>
            <a:r>
              <a:rPr lang="en-US" sz="1800" dirty="0" err="1" smtClean="0">
                <a:solidFill>
                  <a:srgbClr val="002060"/>
                </a:solidFill>
              </a:rPr>
              <a:t>mytext</a:t>
            </a:r>
            <a:r>
              <a:rPr lang="en" sz="1800" dirty="0">
                <a:solidFill>
                  <a:srgbClr val="002060"/>
                </a:solidFill>
              </a:rPr>
              <a:t>'</a:t>
            </a:r>
            <a:r>
              <a:rPr lang="en-US" sz="1800" dirty="0" smtClean="0">
                <a:solidFill>
                  <a:srgbClr val="002060"/>
                </a:solidFill>
              </a:rPr>
              <a:t>].</a:t>
            </a:r>
            <a:r>
              <a:rPr lang="en-US" sz="1800" dirty="0" err="1">
                <a:solidFill>
                  <a:srgbClr val="002060"/>
                </a:solidFill>
              </a:rPr>
              <a:t>str.lower</a:t>
            </a:r>
            <a:r>
              <a:rPr lang="en-US" sz="1800" dirty="0" smtClean="0">
                <a:solidFill>
                  <a:srgbClr val="002060"/>
                </a:solidFill>
              </a:rPr>
              <a:t>() # lowercase</a:t>
            </a:r>
          </a:p>
          <a:p>
            <a:pPr marL="76200" indent="0">
              <a:spcBef>
                <a:spcPts val="0"/>
              </a:spcBef>
              <a:spcAft>
                <a:spcPts val="1800"/>
              </a:spcAft>
              <a:buClr>
                <a:schemeClr val="tx1"/>
              </a:buClr>
              <a:buSzPct val="100000"/>
              <a:buNone/>
            </a:pPr>
            <a:r>
              <a:rPr lang="en-US" sz="1800" dirty="0">
                <a:solidFill>
                  <a:srgbClr val="002060"/>
                </a:solidFill>
              </a:rPr>
              <a:t>df2[</a:t>
            </a:r>
            <a:r>
              <a:rPr lang="en" sz="1800" dirty="0">
                <a:solidFill>
                  <a:srgbClr val="002060"/>
                </a:solidFill>
              </a:rPr>
              <a:t>'</a:t>
            </a:r>
            <a:r>
              <a:rPr lang="en-US" sz="1800" dirty="0" err="1">
                <a:solidFill>
                  <a:srgbClr val="002060"/>
                </a:solidFill>
              </a:rPr>
              <a:t>mytext</a:t>
            </a:r>
            <a:r>
              <a:rPr lang="en" sz="1800" dirty="0">
                <a:solidFill>
                  <a:srgbClr val="002060"/>
                </a:solidFill>
              </a:rPr>
              <a:t>'</a:t>
            </a:r>
            <a:r>
              <a:rPr lang="en-US" sz="1800" dirty="0">
                <a:solidFill>
                  <a:srgbClr val="002060"/>
                </a:solidFill>
              </a:rPr>
              <a:t>] = df2[</a:t>
            </a:r>
            <a:r>
              <a:rPr lang="en" sz="1800" dirty="0">
                <a:solidFill>
                  <a:srgbClr val="002060"/>
                </a:solidFill>
              </a:rPr>
              <a:t>'</a:t>
            </a:r>
            <a:r>
              <a:rPr lang="en-US" sz="1800" dirty="0" err="1">
                <a:solidFill>
                  <a:srgbClr val="002060"/>
                </a:solidFill>
              </a:rPr>
              <a:t>mytext</a:t>
            </a:r>
            <a:r>
              <a:rPr lang="en" sz="1800" dirty="0">
                <a:solidFill>
                  <a:srgbClr val="002060"/>
                </a:solidFill>
              </a:rPr>
              <a:t>'</a:t>
            </a:r>
            <a:r>
              <a:rPr lang="en-US" sz="1800" dirty="0">
                <a:solidFill>
                  <a:srgbClr val="002060"/>
                </a:solidFill>
              </a:rPr>
              <a:t>].</a:t>
            </a:r>
            <a:r>
              <a:rPr lang="en-US" sz="1800" dirty="0" err="1" smtClean="0">
                <a:solidFill>
                  <a:srgbClr val="002060"/>
                </a:solidFill>
              </a:rPr>
              <a:t>str.strip</a:t>
            </a:r>
            <a:r>
              <a:rPr lang="en-US" sz="1800" dirty="0" smtClean="0">
                <a:solidFill>
                  <a:srgbClr val="002060"/>
                </a:solidFill>
              </a:rPr>
              <a:t>() # remove spaces front and back of string</a:t>
            </a:r>
          </a:p>
          <a:p>
            <a:pPr marL="76200" indent="0">
              <a:spcBef>
                <a:spcPts val="0"/>
              </a:spcBef>
              <a:spcAft>
                <a:spcPts val="1800"/>
              </a:spcAft>
              <a:buClr>
                <a:schemeClr val="tx1"/>
              </a:buClr>
              <a:buSzPct val="100000"/>
              <a:buNone/>
            </a:pPr>
            <a:r>
              <a:rPr lang="en-US" sz="1800" dirty="0" smtClean="0">
                <a:solidFill>
                  <a:srgbClr val="002060"/>
                </a:solidFill>
              </a:rPr>
              <a:t>df2[</a:t>
            </a:r>
            <a:r>
              <a:rPr lang="en" sz="1800" dirty="0">
                <a:solidFill>
                  <a:srgbClr val="002060"/>
                </a:solidFill>
              </a:rPr>
              <a:t>'</a:t>
            </a:r>
            <a:r>
              <a:rPr lang="en-US" sz="1800" dirty="0" err="1">
                <a:solidFill>
                  <a:srgbClr val="002060"/>
                </a:solidFill>
              </a:rPr>
              <a:t>mytext</a:t>
            </a:r>
            <a:r>
              <a:rPr lang="en" sz="1800" dirty="0">
                <a:solidFill>
                  <a:srgbClr val="002060"/>
                </a:solidFill>
              </a:rPr>
              <a:t>'</a:t>
            </a:r>
            <a:r>
              <a:rPr lang="en-US" sz="1800" dirty="0">
                <a:solidFill>
                  <a:srgbClr val="002060"/>
                </a:solidFill>
              </a:rPr>
              <a:t>].</a:t>
            </a:r>
            <a:r>
              <a:rPr lang="en-US" sz="1800" dirty="0" err="1">
                <a:solidFill>
                  <a:srgbClr val="002060"/>
                </a:solidFill>
              </a:rPr>
              <a:t>value_counts</a:t>
            </a:r>
            <a:r>
              <a:rPr lang="en-US" sz="1800" dirty="0" smtClean="0">
                <a:solidFill>
                  <a:srgbClr val="002060"/>
                </a:solidFill>
              </a:rPr>
              <a:t>()</a:t>
            </a:r>
            <a:endParaRPr lang="en-US" sz="1800" dirty="0">
              <a:solidFill>
                <a:srgbClr val="002060"/>
              </a:solidFill>
            </a:endParaRPr>
          </a:p>
          <a:p>
            <a:pPr marL="76200" lvl="0" indent="0">
              <a:spcBef>
                <a:spcPts val="0"/>
              </a:spcBef>
              <a:spcAft>
                <a:spcPts val="1800"/>
              </a:spcAft>
              <a:buClr>
                <a:schemeClr val="tx1"/>
              </a:buClr>
              <a:buSzPct val="100000"/>
              <a:buNone/>
            </a:pPr>
            <a:endParaRPr lang="en-US" sz="1800" dirty="0" smtClean="0"/>
          </a:p>
          <a:p>
            <a:pPr marL="457200" lvl="0" indent="-381000">
              <a:spcBef>
                <a:spcPts val="0"/>
              </a:spcBef>
              <a:spcAft>
                <a:spcPts val="1800"/>
              </a:spcAft>
              <a:buClr>
                <a:schemeClr val="tx1"/>
              </a:buClr>
              <a:buSzPct val="100000"/>
            </a:pPr>
            <a:endParaRPr lang="en-US" sz="1800" dirty="0" smtClean="0"/>
          </a:p>
          <a:p>
            <a:endParaRPr lang="en-US" sz="1800" dirty="0"/>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14</a:t>
            </a:fld>
            <a:endParaRPr lang="en-US"/>
          </a:p>
        </p:txBody>
      </p:sp>
    </p:spTree>
    <p:extLst>
      <p:ext uri="{BB962C8B-B14F-4D97-AF65-F5344CB8AC3E}">
        <p14:creationId xmlns:p14="http://schemas.microsoft.com/office/powerpoint/2010/main" val="208267177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out junk characters</a:t>
            </a:r>
            <a:endParaRPr lang="en-US" dirty="0"/>
          </a:p>
        </p:txBody>
      </p:sp>
      <p:sp>
        <p:nvSpPr>
          <p:cNvPr id="3" name="Content Placeholder 2"/>
          <p:cNvSpPr>
            <a:spLocks noGrp="1"/>
          </p:cNvSpPr>
          <p:nvPr>
            <p:ph idx="1"/>
          </p:nvPr>
        </p:nvSpPr>
        <p:spPr>
          <a:xfrm>
            <a:off x="191691" y="750788"/>
            <a:ext cx="8876109" cy="3652143"/>
          </a:xfrm>
        </p:spPr>
        <p:txBody>
          <a:bodyPr/>
          <a:lstStyle/>
          <a:p>
            <a:pPr>
              <a:spcBef>
                <a:spcPts val="0"/>
              </a:spcBef>
              <a:buNone/>
            </a:pPr>
            <a:r>
              <a:rPr lang="en" sz="1800" dirty="0">
                <a:solidFill>
                  <a:srgbClr val="002060"/>
                </a:solidFill>
              </a:rPr>
              <a:t>df2 = </a:t>
            </a:r>
            <a:r>
              <a:rPr lang="en" sz="1800" dirty="0" err="1">
                <a:solidFill>
                  <a:srgbClr val="002060"/>
                </a:solidFill>
              </a:rPr>
              <a:t>pd.DataFrame</a:t>
            </a:r>
            <a:r>
              <a:rPr lang="en" sz="1800" dirty="0" smtClean="0">
                <a:solidFill>
                  <a:srgbClr val="002060"/>
                </a:solidFill>
              </a:rPr>
              <a:t>([[</a:t>
            </a:r>
            <a:r>
              <a:rPr lang="en" sz="1800" dirty="0">
                <a:solidFill>
                  <a:srgbClr val="002060"/>
                </a:solidFill>
              </a:rPr>
              <a:t>'</a:t>
            </a:r>
            <a:r>
              <a:rPr lang="en-US" sz="1800" dirty="0" smtClean="0">
                <a:solidFill>
                  <a:srgbClr val="002060"/>
                </a:solidFill>
              </a:rPr>
              <a:t>this is a string</a:t>
            </a:r>
            <a:r>
              <a:rPr lang="en" sz="1800" dirty="0" smtClean="0">
                <a:solidFill>
                  <a:srgbClr val="002060"/>
                </a:solidFill>
              </a:rPr>
              <a:t>'], ['</a:t>
            </a:r>
            <a:r>
              <a:rPr lang="en-US" sz="1800" dirty="0" smtClean="0">
                <a:solidFill>
                  <a:srgbClr val="002060"/>
                </a:solidFill>
              </a:rPr>
              <a:t>this   </a:t>
            </a:r>
            <a:r>
              <a:rPr lang="en-US" sz="1800" dirty="0">
                <a:solidFill>
                  <a:srgbClr val="002060"/>
                </a:solidFill>
              </a:rPr>
              <a:t>is </a:t>
            </a:r>
            <a:r>
              <a:rPr lang="en-US" sz="1800" dirty="0" smtClean="0">
                <a:solidFill>
                  <a:srgbClr val="002060"/>
                </a:solidFill>
              </a:rPr>
              <a:t>  a string</a:t>
            </a:r>
            <a:r>
              <a:rPr lang="en" sz="1800" dirty="0" smtClean="0">
                <a:solidFill>
                  <a:srgbClr val="002060"/>
                </a:solidFill>
              </a:rPr>
              <a:t>']</a:t>
            </a:r>
            <a:r>
              <a:rPr lang="en-US" sz="1800" dirty="0" smtClean="0">
                <a:solidFill>
                  <a:srgbClr val="002060"/>
                </a:solidFill>
              </a:rPr>
              <a:t>, [</a:t>
            </a:r>
            <a:r>
              <a:rPr lang="en" sz="1800" dirty="0">
                <a:solidFill>
                  <a:srgbClr val="002060"/>
                </a:solidFill>
              </a:rPr>
              <a:t>'</a:t>
            </a:r>
            <a:r>
              <a:rPr lang="en" sz="1800" dirty="0" smtClean="0">
                <a:solidFill>
                  <a:srgbClr val="002060"/>
                </a:solidFill>
              </a:rPr>
              <a:t>This </a:t>
            </a:r>
            <a:r>
              <a:rPr lang="en" sz="1800" dirty="0">
                <a:solidFill>
                  <a:srgbClr val="002060"/>
                </a:solidFill>
              </a:rPr>
              <a:t>is a! </a:t>
            </a:r>
            <a:r>
              <a:rPr lang="en-US" sz="1800" dirty="0" smtClean="0">
                <a:solidFill>
                  <a:srgbClr val="002060"/>
                </a:solidFill>
              </a:rPr>
              <a:t>string</a:t>
            </a:r>
            <a:r>
              <a:rPr lang="en" sz="1800" dirty="0" smtClean="0">
                <a:solidFill>
                  <a:srgbClr val="002060"/>
                </a:solidFill>
              </a:rPr>
              <a:t>&amp;&amp; </a:t>
            </a:r>
            <a:r>
              <a:rPr lang="en" sz="1800" dirty="0">
                <a:solidFill>
                  <a:srgbClr val="002060"/>
                </a:solidFill>
              </a:rPr>
              <a:t>with junk</a:t>
            </a:r>
            <a:r>
              <a:rPr lang="en" sz="1800" dirty="0" smtClean="0">
                <a:solidFill>
                  <a:srgbClr val="002060"/>
                </a:solidFill>
              </a:rPr>
              <a:t>!@']</a:t>
            </a:r>
            <a:r>
              <a:rPr lang="en-US" sz="1800" dirty="0" smtClean="0">
                <a:solidFill>
                  <a:srgbClr val="002060"/>
                </a:solidFill>
              </a:rPr>
              <a:t>]</a:t>
            </a:r>
            <a:r>
              <a:rPr lang="en" sz="1800" dirty="0" smtClean="0">
                <a:solidFill>
                  <a:srgbClr val="002060"/>
                </a:solidFill>
              </a:rPr>
              <a:t>, </a:t>
            </a:r>
            <a:r>
              <a:rPr lang="en" sz="1800" dirty="0">
                <a:solidFill>
                  <a:srgbClr val="002060"/>
                </a:solidFill>
              </a:rPr>
              <a:t>columns=['</a:t>
            </a:r>
            <a:r>
              <a:rPr lang="en-US" sz="1800" dirty="0">
                <a:solidFill>
                  <a:srgbClr val="002060"/>
                </a:solidFill>
              </a:rPr>
              <a:t>my</a:t>
            </a:r>
            <a:r>
              <a:rPr lang="en" sz="1800" dirty="0">
                <a:solidFill>
                  <a:srgbClr val="002060"/>
                </a:solidFill>
              </a:rPr>
              <a:t>text</a:t>
            </a:r>
            <a:r>
              <a:rPr lang="en" sz="1800" dirty="0" smtClean="0">
                <a:solidFill>
                  <a:srgbClr val="002060"/>
                </a:solidFill>
              </a:rPr>
              <a:t>'])</a:t>
            </a:r>
            <a:endParaRPr lang="en-US" sz="1800" dirty="0" smtClean="0">
              <a:solidFill>
                <a:srgbClr val="002060"/>
              </a:solidFill>
            </a:endParaRPr>
          </a:p>
          <a:p>
            <a:pPr>
              <a:spcBef>
                <a:spcPts val="0"/>
              </a:spcBef>
              <a:buNone/>
            </a:pPr>
            <a:endParaRPr lang="en-US" sz="1800" dirty="0" smtClean="0">
              <a:solidFill>
                <a:srgbClr val="002060"/>
              </a:solidFill>
            </a:endParaRPr>
          </a:p>
          <a:p>
            <a:pPr lvl="0">
              <a:spcBef>
                <a:spcPts val="0"/>
              </a:spcBef>
              <a:buNone/>
            </a:pPr>
            <a:r>
              <a:rPr lang="en-US" sz="1800" dirty="0">
                <a:solidFill>
                  <a:srgbClr val="002060"/>
                </a:solidFill>
              </a:rPr>
              <a:t>df2['</a:t>
            </a:r>
            <a:r>
              <a:rPr lang="en-US" sz="1800" dirty="0" err="1">
                <a:solidFill>
                  <a:srgbClr val="002060"/>
                </a:solidFill>
              </a:rPr>
              <a:t>mytext</a:t>
            </a:r>
            <a:r>
              <a:rPr lang="en-US" sz="1800" dirty="0">
                <a:solidFill>
                  <a:srgbClr val="002060"/>
                </a:solidFill>
              </a:rPr>
              <a:t>'].</a:t>
            </a:r>
            <a:r>
              <a:rPr lang="en-US" sz="1800" dirty="0" err="1">
                <a:solidFill>
                  <a:srgbClr val="002060"/>
                </a:solidFill>
              </a:rPr>
              <a:t>str.replace</a:t>
            </a:r>
            <a:r>
              <a:rPr lang="en-US" sz="1800" dirty="0">
                <a:solidFill>
                  <a:srgbClr val="002060"/>
                </a:solidFill>
              </a:rPr>
              <a:t>('\s', </a:t>
            </a:r>
            <a:r>
              <a:rPr lang="en-US" sz="1800" dirty="0" smtClean="0">
                <a:solidFill>
                  <a:srgbClr val="002060"/>
                </a:solidFill>
              </a:rPr>
              <a:t>'+') # Replace each space</a:t>
            </a:r>
          </a:p>
          <a:p>
            <a:pPr lvl="0">
              <a:spcBef>
                <a:spcPts val="0"/>
              </a:spcBef>
              <a:buNone/>
            </a:pPr>
            <a:r>
              <a:rPr lang="en-US" sz="1800" dirty="0">
                <a:solidFill>
                  <a:srgbClr val="002060"/>
                </a:solidFill>
              </a:rPr>
              <a:t>df2['</a:t>
            </a:r>
            <a:r>
              <a:rPr lang="en-US" sz="1800" dirty="0" err="1">
                <a:solidFill>
                  <a:srgbClr val="002060"/>
                </a:solidFill>
              </a:rPr>
              <a:t>mytext</a:t>
            </a:r>
            <a:r>
              <a:rPr lang="en-US" sz="1800" dirty="0">
                <a:solidFill>
                  <a:srgbClr val="002060"/>
                </a:solidFill>
              </a:rPr>
              <a:t>'].</a:t>
            </a:r>
            <a:r>
              <a:rPr lang="en-US" sz="1800" dirty="0" err="1">
                <a:solidFill>
                  <a:srgbClr val="002060"/>
                </a:solidFill>
              </a:rPr>
              <a:t>str.replace</a:t>
            </a:r>
            <a:r>
              <a:rPr lang="en-US" sz="1800" dirty="0">
                <a:solidFill>
                  <a:srgbClr val="002060"/>
                </a:solidFill>
              </a:rPr>
              <a:t>('\</a:t>
            </a:r>
            <a:r>
              <a:rPr lang="en-US" sz="1800" dirty="0" smtClean="0">
                <a:solidFill>
                  <a:srgbClr val="002060"/>
                </a:solidFill>
              </a:rPr>
              <a:t>s+', '+') # Replace each set of spaces</a:t>
            </a:r>
          </a:p>
          <a:p>
            <a:pPr lvl="0">
              <a:spcBef>
                <a:spcPts val="0"/>
              </a:spcBef>
              <a:buNone/>
            </a:pPr>
            <a:endParaRPr lang="en-US" sz="1800" dirty="0">
              <a:solidFill>
                <a:srgbClr val="002060"/>
              </a:solidFill>
            </a:endParaRPr>
          </a:p>
          <a:p>
            <a:pPr lvl="0">
              <a:spcBef>
                <a:spcPts val="0"/>
              </a:spcBef>
              <a:buNone/>
            </a:pPr>
            <a:r>
              <a:rPr lang="fr-FR" sz="1800" dirty="0" smtClean="0">
                <a:solidFill>
                  <a:srgbClr val="002060"/>
                </a:solidFill>
              </a:rPr>
              <a:t>df2</a:t>
            </a:r>
            <a:r>
              <a:rPr lang="fr-FR" sz="1800" dirty="0">
                <a:solidFill>
                  <a:srgbClr val="002060"/>
                </a:solidFill>
              </a:rPr>
              <a:t>['</a:t>
            </a:r>
            <a:r>
              <a:rPr lang="fr-FR" sz="1800" dirty="0" err="1">
                <a:solidFill>
                  <a:srgbClr val="002060"/>
                </a:solidFill>
              </a:rPr>
              <a:t>mytext</a:t>
            </a:r>
            <a:r>
              <a:rPr lang="fr-FR" sz="1800" dirty="0">
                <a:solidFill>
                  <a:srgbClr val="002060"/>
                </a:solidFill>
              </a:rPr>
              <a:t>'].</a:t>
            </a:r>
            <a:r>
              <a:rPr lang="fr-FR" sz="1800" dirty="0" err="1">
                <a:solidFill>
                  <a:srgbClr val="002060"/>
                </a:solidFill>
              </a:rPr>
              <a:t>str.replace</a:t>
            </a:r>
            <a:r>
              <a:rPr lang="fr-FR" sz="1800" dirty="0">
                <a:solidFill>
                  <a:srgbClr val="002060"/>
                </a:solidFill>
              </a:rPr>
              <a:t>('[^\w]', </a:t>
            </a:r>
            <a:r>
              <a:rPr lang="fr-FR" sz="1800" dirty="0" smtClean="0">
                <a:solidFill>
                  <a:srgbClr val="002060"/>
                </a:solidFill>
              </a:rPr>
              <a:t>'') # </a:t>
            </a:r>
            <a:r>
              <a:rPr lang="fr-FR" sz="1800" dirty="0" err="1" smtClean="0">
                <a:solidFill>
                  <a:srgbClr val="002060"/>
                </a:solidFill>
              </a:rPr>
              <a:t>Remove</a:t>
            </a:r>
            <a:r>
              <a:rPr lang="fr-FR" sz="1800" dirty="0" smtClean="0">
                <a:solidFill>
                  <a:srgbClr val="002060"/>
                </a:solidFill>
              </a:rPr>
              <a:t> all non-alphabet </a:t>
            </a:r>
            <a:r>
              <a:rPr lang="fr-FR" sz="1800" dirty="0" err="1" smtClean="0">
                <a:solidFill>
                  <a:srgbClr val="002060"/>
                </a:solidFill>
              </a:rPr>
              <a:t>characters</a:t>
            </a:r>
            <a:endParaRPr lang="fr-FR" sz="1800" dirty="0" smtClean="0">
              <a:solidFill>
                <a:srgbClr val="002060"/>
              </a:solidFill>
            </a:endParaRPr>
          </a:p>
          <a:p>
            <a:pPr lvl="0">
              <a:spcBef>
                <a:spcPts val="0"/>
              </a:spcBef>
              <a:buNone/>
            </a:pPr>
            <a:r>
              <a:rPr lang="en-US" sz="1800" dirty="0">
                <a:solidFill>
                  <a:srgbClr val="002060"/>
                </a:solidFill>
              </a:rPr>
              <a:t>df2['</a:t>
            </a:r>
            <a:r>
              <a:rPr lang="en-US" sz="1800" dirty="0" err="1">
                <a:solidFill>
                  <a:srgbClr val="002060"/>
                </a:solidFill>
              </a:rPr>
              <a:t>mytext</a:t>
            </a:r>
            <a:r>
              <a:rPr lang="en-US" sz="1800" dirty="0">
                <a:solidFill>
                  <a:srgbClr val="002060"/>
                </a:solidFill>
              </a:rPr>
              <a:t>'].</a:t>
            </a:r>
            <a:r>
              <a:rPr lang="en-US" sz="1800" dirty="0" err="1">
                <a:solidFill>
                  <a:srgbClr val="002060"/>
                </a:solidFill>
              </a:rPr>
              <a:t>str.replace</a:t>
            </a:r>
            <a:r>
              <a:rPr lang="en-US" sz="1800" dirty="0">
                <a:solidFill>
                  <a:srgbClr val="002060"/>
                </a:solidFill>
              </a:rPr>
              <a:t>('[^\w ]', </a:t>
            </a:r>
            <a:r>
              <a:rPr lang="en-US" sz="1800" dirty="0" smtClean="0">
                <a:solidFill>
                  <a:srgbClr val="002060"/>
                </a:solidFill>
              </a:rPr>
              <a:t>'') # Remove all non-alphabet, non-space characters</a:t>
            </a:r>
          </a:p>
          <a:p>
            <a:pPr lvl="0">
              <a:lnSpc>
                <a:spcPct val="121429"/>
              </a:lnSpc>
              <a:spcBef>
                <a:spcPts val="0"/>
              </a:spcBef>
              <a:spcAft>
                <a:spcPts val="0"/>
              </a:spcAft>
              <a:buNone/>
            </a:pPr>
            <a:endParaRPr lang="en" sz="1800" dirty="0"/>
          </a:p>
          <a:p>
            <a:pPr lvl="0">
              <a:lnSpc>
                <a:spcPct val="121429"/>
              </a:lnSpc>
              <a:spcBef>
                <a:spcPts val="0"/>
              </a:spcBef>
              <a:spcAft>
                <a:spcPts val="0"/>
              </a:spcAft>
              <a:buNone/>
            </a:pPr>
            <a:endParaRPr lang="en-US" sz="1800" dirty="0" smtClean="0"/>
          </a:p>
          <a:p>
            <a:pPr lvl="0">
              <a:lnSpc>
                <a:spcPct val="121429"/>
              </a:lnSpc>
              <a:spcBef>
                <a:spcPts val="0"/>
              </a:spcBef>
              <a:spcAft>
                <a:spcPts val="0"/>
              </a:spcAft>
              <a:buNone/>
            </a:pPr>
            <a:endParaRPr lang="en" sz="1800" dirty="0"/>
          </a:p>
          <a:p>
            <a:endParaRPr lang="en-US" sz="1800" dirty="0"/>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15</a:t>
            </a:fld>
            <a:endParaRPr lang="en-US"/>
          </a:p>
        </p:txBody>
      </p:sp>
    </p:spTree>
    <p:extLst>
      <p:ext uri="{BB962C8B-B14F-4D97-AF65-F5344CB8AC3E}">
        <p14:creationId xmlns:p14="http://schemas.microsoft.com/office/powerpoint/2010/main" val="132238582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Removing columns</a:t>
            </a:r>
            <a:endParaRPr lang="en-US" dirty="0"/>
          </a:p>
        </p:txBody>
      </p:sp>
      <p:sp>
        <p:nvSpPr>
          <p:cNvPr id="3" name="Content Placeholder 2"/>
          <p:cNvSpPr>
            <a:spLocks noGrp="1"/>
          </p:cNvSpPr>
          <p:nvPr>
            <p:ph idx="1"/>
          </p:nvPr>
        </p:nvSpPr>
        <p:spPr/>
        <p:txBody>
          <a:bodyPr/>
          <a:lstStyle/>
          <a:p>
            <a:pPr marL="0" indent="0">
              <a:buNone/>
            </a:pPr>
            <a:r>
              <a:rPr lang="en-US" sz="1800" dirty="0" err="1" smtClean="0">
                <a:solidFill>
                  <a:srgbClr val="002060"/>
                </a:solidFill>
              </a:rPr>
              <a:t>df</a:t>
            </a:r>
            <a:r>
              <a:rPr lang="en-US" sz="1800" dirty="0" smtClean="0">
                <a:solidFill>
                  <a:srgbClr val="002060"/>
                </a:solidFill>
              </a:rPr>
              <a:t>[</a:t>
            </a:r>
            <a:r>
              <a:rPr lang="en" sz="1800" dirty="0" smtClean="0">
                <a:solidFill>
                  <a:srgbClr val="002060"/>
                </a:solidFill>
              </a:rPr>
              <a:t>'</a:t>
            </a:r>
            <a:r>
              <a:rPr lang="en-US" sz="1800" dirty="0" err="1" smtClean="0">
                <a:solidFill>
                  <a:srgbClr val="002060"/>
                </a:solidFill>
              </a:rPr>
              <a:t>newcolumn</a:t>
            </a:r>
            <a:r>
              <a:rPr lang="en" sz="1800" dirty="0" smtClean="0">
                <a:solidFill>
                  <a:srgbClr val="002060"/>
                </a:solidFill>
              </a:rPr>
              <a:t>'</a:t>
            </a:r>
            <a:r>
              <a:rPr lang="en-US" sz="1800" dirty="0" smtClean="0">
                <a:solidFill>
                  <a:srgbClr val="002060"/>
                </a:solidFill>
              </a:rPr>
              <a:t>] = </a:t>
            </a:r>
            <a:r>
              <a:rPr lang="en" sz="1800" dirty="0" smtClean="0">
                <a:solidFill>
                  <a:srgbClr val="002060"/>
                </a:solidFill>
              </a:rPr>
              <a:t>'</a:t>
            </a:r>
            <a:r>
              <a:rPr lang="en-US" sz="1800" dirty="0" smtClean="0">
                <a:solidFill>
                  <a:srgbClr val="002060"/>
                </a:solidFill>
              </a:rPr>
              <a:t>this is new</a:t>
            </a:r>
            <a:r>
              <a:rPr lang="en" sz="1800" dirty="0" smtClean="0">
                <a:solidFill>
                  <a:srgbClr val="002060"/>
                </a:solidFill>
              </a:rPr>
              <a:t>'</a:t>
            </a:r>
            <a:endParaRPr lang="en-US" sz="1800" dirty="0" smtClean="0">
              <a:solidFill>
                <a:srgbClr val="002060"/>
              </a:solidFill>
            </a:endParaRPr>
          </a:p>
          <a:p>
            <a:pPr marL="0" indent="0">
              <a:buNone/>
            </a:pPr>
            <a:r>
              <a:rPr lang="en-US" sz="1800" dirty="0" err="1" smtClean="0">
                <a:solidFill>
                  <a:srgbClr val="002060"/>
                </a:solidFill>
              </a:rPr>
              <a:t>df</a:t>
            </a:r>
            <a:r>
              <a:rPr lang="en-US" sz="1800" dirty="0" smtClean="0">
                <a:solidFill>
                  <a:srgbClr val="002060"/>
                </a:solidFill>
              </a:rPr>
              <a:t> = </a:t>
            </a:r>
            <a:r>
              <a:rPr lang="en-US" sz="1800" dirty="0" err="1" smtClean="0">
                <a:solidFill>
                  <a:srgbClr val="002060"/>
                </a:solidFill>
              </a:rPr>
              <a:t>df.drop</a:t>
            </a:r>
            <a:r>
              <a:rPr lang="en-US" sz="1800" dirty="0" smtClean="0">
                <a:solidFill>
                  <a:srgbClr val="002060"/>
                </a:solidFill>
              </a:rPr>
              <a:t>(</a:t>
            </a:r>
            <a:r>
              <a:rPr lang="en" sz="1800" dirty="0" smtClean="0">
                <a:solidFill>
                  <a:srgbClr val="002060"/>
                </a:solidFill>
              </a:rPr>
              <a:t>'</a:t>
            </a:r>
            <a:r>
              <a:rPr lang="en-US" sz="1800" dirty="0" err="1" smtClean="0">
                <a:solidFill>
                  <a:srgbClr val="002060"/>
                </a:solidFill>
              </a:rPr>
              <a:t>newcolumn</a:t>
            </a:r>
            <a:r>
              <a:rPr lang="en" sz="1800" dirty="0" smtClean="0">
                <a:solidFill>
                  <a:srgbClr val="002060"/>
                </a:solidFill>
              </a:rPr>
              <a:t>'</a:t>
            </a:r>
            <a:r>
              <a:rPr lang="en-US" sz="1800" dirty="0" smtClean="0">
                <a:solidFill>
                  <a:srgbClr val="002060"/>
                </a:solidFill>
              </a:rPr>
              <a:t>, axis = 1)</a:t>
            </a:r>
            <a:endParaRPr lang="en-US" sz="1800" dirty="0">
              <a:solidFill>
                <a:srgbClr val="002060"/>
              </a:solidFill>
            </a:endParaRPr>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16</a:t>
            </a:fld>
            <a:endParaRPr lang="en-US"/>
          </a:p>
        </p:txBody>
      </p:sp>
    </p:spTree>
    <p:extLst>
      <p:ext uri="{BB962C8B-B14F-4D97-AF65-F5344CB8AC3E}">
        <p14:creationId xmlns:p14="http://schemas.microsoft.com/office/powerpoint/2010/main" val="75533690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Removing Rows</a:t>
            </a:r>
            <a:endParaRPr lang="en-US" dirty="0"/>
          </a:p>
        </p:txBody>
      </p:sp>
      <p:sp>
        <p:nvSpPr>
          <p:cNvPr id="3" name="Content Placeholder 2"/>
          <p:cNvSpPr>
            <a:spLocks noGrp="1"/>
          </p:cNvSpPr>
          <p:nvPr>
            <p:ph idx="1"/>
          </p:nvPr>
        </p:nvSpPr>
        <p:spPr/>
        <p:txBody>
          <a:bodyPr/>
          <a:lstStyle/>
          <a:p>
            <a:pPr marL="0" indent="0">
              <a:buNone/>
            </a:pPr>
            <a:r>
              <a:rPr lang="en-US" sz="1800" dirty="0" err="1">
                <a:solidFill>
                  <a:srgbClr val="002060"/>
                </a:solidFill>
              </a:rPr>
              <a:t>df</a:t>
            </a:r>
            <a:r>
              <a:rPr lang="en-US" sz="1800" dirty="0">
                <a:solidFill>
                  <a:srgbClr val="002060"/>
                </a:solidFill>
              </a:rPr>
              <a:t> = </a:t>
            </a:r>
            <a:r>
              <a:rPr lang="en-US" sz="1800" dirty="0" err="1">
                <a:solidFill>
                  <a:srgbClr val="002060"/>
                </a:solidFill>
              </a:rPr>
              <a:t>df.append</a:t>
            </a:r>
            <a:r>
              <a:rPr lang="en-US" sz="1800" dirty="0">
                <a:solidFill>
                  <a:srgbClr val="002060"/>
                </a:solidFill>
              </a:rPr>
              <a:t>(</a:t>
            </a:r>
            <a:r>
              <a:rPr lang="en-US" sz="1800" dirty="0" err="1">
                <a:solidFill>
                  <a:srgbClr val="002060"/>
                </a:solidFill>
              </a:rPr>
              <a:t>pd.DataFrame</a:t>
            </a:r>
            <a:r>
              <a:rPr lang="en-US" sz="1800" dirty="0">
                <a:solidFill>
                  <a:srgbClr val="002060"/>
                </a:solidFill>
              </a:rPr>
              <a:t>([['xx', 10, 10, 1, 'PS', 990501, '22:07:01', '22:07:07', 6, '22:07:07', '22:09:25', 138, 'HANG', '0:00:00', '0:00:00', 0, 'DAVID']], columns=</a:t>
            </a:r>
            <a:r>
              <a:rPr lang="en-US" sz="1800" dirty="0" err="1">
                <a:solidFill>
                  <a:srgbClr val="002060"/>
                </a:solidFill>
              </a:rPr>
              <a:t>df.columns</a:t>
            </a:r>
            <a:r>
              <a:rPr lang="en-US" sz="1800" dirty="0" smtClean="0">
                <a:solidFill>
                  <a:srgbClr val="002060"/>
                </a:solidFill>
              </a:rPr>
              <a:t>))</a:t>
            </a:r>
          </a:p>
          <a:p>
            <a:pPr marL="0" indent="0">
              <a:buNone/>
            </a:pPr>
            <a:endParaRPr lang="fr-FR" sz="1800" dirty="0" smtClean="0">
              <a:solidFill>
                <a:srgbClr val="002060"/>
              </a:solidFill>
            </a:endParaRPr>
          </a:p>
          <a:p>
            <a:pPr marL="0" indent="0">
              <a:buNone/>
            </a:pPr>
            <a:r>
              <a:rPr lang="fr-FR" sz="1800" dirty="0" err="1" smtClean="0">
                <a:solidFill>
                  <a:srgbClr val="002060"/>
                </a:solidFill>
              </a:rPr>
              <a:t>df.tail</a:t>
            </a:r>
            <a:r>
              <a:rPr lang="fr-FR" sz="1800" dirty="0" smtClean="0">
                <a:solidFill>
                  <a:srgbClr val="002060"/>
                </a:solidFill>
              </a:rPr>
              <a:t>(1)</a:t>
            </a:r>
          </a:p>
          <a:p>
            <a:pPr marL="0" indent="0">
              <a:buNone/>
            </a:pPr>
            <a:r>
              <a:rPr lang="tr-TR" sz="1800" dirty="0" err="1">
                <a:solidFill>
                  <a:srgbClr val="002060"/>
                </a:solidFill>
              </a:rPr>
              <a:t>df</a:t>
            </a:r>
            <a:r>
              <a:rPr lang="tr-TR" sz="1800" dirty="0">
                <a:solidFill>
                  <a:srgbClr val="002060"/>
                </a:solidFill>
              </a:rPr>
              <a:t>[</a:t>
            </a:r>
            <a:r>
              <a:rPr lang="tr-TR" sz="1800" dirty="0" err="1">
                <a:solidFill>
                  <a:srgbClr val="002060"/>
                </a:solidFill>
              </a:rPr>
              <a:t>df</a:t>
            </a:r>
            <a:r>
              <a:rPr lang="tr-TR" sz="1800" dirty="0">
                <a:solidFill>
                  <a:srgbClr val="002060"/>
                </a:solidFill>
              </a:rPr>
              <a:t>['</a:t>
            </a:r>
            <a:r>
              <a:rPr lang="tr-TR" sz="1800" dirty="0" err="1">
                <a:solidFill>
                  <a:srgbClr val="002060"/>
                </a:solidFill>
              </a:rPr>
              <a:t>vru+line</a:t>
            </a:r>
            <a:r>
              <a:rPr lang="tr-TR" sz="1800" dirty="0">
                <a:solidFill>
                  <a:srgbClr val="002060"/>
                </a:solidFill>
              </a:rPr>
              <a:t>'] == 'xx</a:t>
            </a:r>
            <a:r>
              <a:rPr lang="tr-TR" sz="1800" dirty="0" smtClean="0">
                <a:solidFill>
                  <a:srgbClr val="002060"/>
                </a:solidFill>
              </a:rPr>
              <a:t>']</a:t>
            </a:r>
          </a:p>
          <a:p>
            <a:pPr marL="0" indent="0">
              <a:buNone/>
            </a:pPr>
            <a:endParaRPr lang="nl-NL" sz="1800" dirty="0" smtClean="0">
              <a:solidFill>
                <a:srgbClr val="002060"/>
              </a:solidFill>
            </a:endParaRPr>
          </a:p>
          <a:p>
            <a:pPr marL="0" indent="0">
              <a:buNone/>
            </a:pPr>
            <a:r>
              <a:rPr lang="nl-NL" sz="1800" dirty="0" err="1" smtClean="0">
                <a:solidFill>
                  <a:srgbClr val="002060"/>
                </a:solidFill>
              </a:rPr>
              <a:t>df</a:t>
            </a:r>
            <a:r>
              <a:rPr lang="nl-NL" sz="1800" dirty="0" smtClean="0">
                <a:solidFill>
                  <a:srgbClr val="002060"/>
                </a:solidFill>
              </a:rPr>
              <a:t> </a:t>
            </a:r>
            <a:r>
              <a:rPr lang="nl-NL" sz="1800" dirty="0">
                <a:solidFill>
                  <a:srgbClr val="002060"/>
                </a:solidFill>
              </a:rPr>
              <a:t>= </a:t>
            </a:r>
            <a:r>
              <a:rPr lang="nl-NL" sz="1800" dirty="0" err="1">
                <a:solidFill>
                  <a:srgbClr val="002060"/>
                </a:solidFill>
              </a:rPr>
              <a:t>df</a:t>
            </a:r>
            <a:r>
              <a:rPr lang="nl-NL" sz="1800" dirty="0">
                <a:solidFill>
                  <a:srgbClr val="002060"/>
                </a:solidFill>
              </a:rPr>
              <a:t>[</a:t>
            </a:r>
            <a:r>
              <a:rPr lang="nl-NL" sz="1800" dirty="0" err="1">
                <a:solidFill>
                  <a:srgbClr val="002060"/>
                </a:solidFill>
              </a:rPr>
              <a:t>df</a:t>
            </a:r>
            <a:r>
              <a:rPr lang="nl-NL" sz="1800" dirty="0">
                <a:solidFill>
                  <a:srgbClr val="002060"/>
                </a:solidFill>
              </a:rPr>
              <a:t>['</a:t>
            </a:r>
            <a:r>
              <a:rPr lang="nl-NL" sz="1800" dirty="0" err="1">
                <a:solidFill>
                  <a:srgbClr val="002060"/>
                </a:solidFill>
              </a:rPr>
              <a:t>vru+line</a:t>
            </a:r>
            <a:r>
              <a:rPr lang="nl-NL" sz="1800" dirty="0">
                <a:solidFill>
                  <a:srgbClr val="002060"/>
                </a:solidFill>
              </a:rPr>
              <a:t>'] != 'xx</a:t>
            </a:r>
            <a:r>
              <a:rPr lang="nl-NL" sz="1800" dirty="0" smtClean="0">
                <a:solidFill>
                  <a:srgbClr val="002060"/>
                </a:solidFill>
              </a:rPr>
              <a:t>'] # </a:t>
            </a:r>
            <a:r>
              <a:rPr lang="nl-NL" sz="1800" dirty="0" err="1" smtClean="0">
                <a:solidFill>
                  <a:srgbClr val="002060"/>
                </a:solidFill>
              </a:rPr>
              <a:t>remove</a:t>
            </a:r>
            <a:r>
              <a:rPr lang="nl-NL" sz="1800" dirty="0" smtClean="0">
                <a:solidFill>
                  <a:srgbClr val="002060"/>
                </a:solidFill>
              </a:rPr>
              <a:t> </a:t>
            </a:r>
            <a:r>
              <a:rPr lang="nl-NL" sz="1800" dirty="0" err="1" smtClean="0">
                <a:solidFill>
                  <a:srgbClr val="002060"/>
                </a:solidFill>
              </a:rPr>
              <a:t>rows</a:t>
            </a:r>
            <a:r>
              <a:rPr lang="nl-NL" sz="1800" dirty="0" smtClean="0">
                <a:solidFill>
                  <a:srgbClr val="002060"/>
                </a:solidFill>
              </a:rPr>
              <a:t> </a:t>
            </a:r>
            <a:r>
              <a:rPr lang="nl-NL" sz="1800" dirty="0" err="1" smtClean="0">
                <a:solidFill>
                  <a:srgbClr val="002060"/>
                </a:solidFill>
              </a:rPr>
              <a:t>that</a:t>
            </a:r>
            <a:r>
              <a:rPr lang="nl-NL" sz="1800" dirty="0" smtClean="0">
                <a:solidFill>
                  <a:srgbClr val="002060"/>
                </a:solidFill>
              </a:rPr>
              <a:t> match </a:t>
            </a:r>
            <a:r>
              <a:rPr lang="nl-NL" sz="1800" dirty="0" err="1" smtClean="0">
                <a:solidFill>
                  <a:srgbClr val="002060"/>
                </a:solidFill>
              </a:rPr>
              <a:t>this</a:t>
            </a:r>
            <a:r>
              <a:rPr lang="nl-NL" sz="1800" dirty="0" smtClean="0">
                <a:solidFill>
                  <a:srgbClr val="002060"/>
                </a:solidFill>
              </a:rPr>
              <a:t> filter</a:t>
            </a:r>
            <a:endParaRPr lang="en-US" sz="1800" dirty="0">
              <a:solidFill>
                <a:srgbClr val="002060"/>
              </a:solidFill>
            </a:endParaRPr>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17</a:t>
            </a:fld>
            <a:endParaRPr lang="en-US"/>
          </a:p>
        </p:txBody>
      </p:sp>
    </p:spTree>
    <p:extLst>
      <p:ext uri="{BB962C8B-B14F-4D97-AF65-F5344CB8AC3E}">
        <p14:creationId xmlns:p14="http://schemas.microsoft.com/office/powerpoint/2010/main" val="43209480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a:t>
            </a:r>
            <a:r>
              <a:rPr lang="en-US" dirty="0" err="1" smtClean="0"/>
              <a:t>datetimes</a:t>
            </a:r>
            <a:endParaRPr lang="en-US" dirty="0"/>
          </a:p>
        </p:txBody>
      </p:sp>
      <p:sp>
        <p:nvSpPr>
          <p:cNvPr id="3" name="Content Placeholder 2"/>
          <p:cNvSpPr>
            <a:spLocks noGrp="1"/>
          </p:cNvSpPr>
          <p:nvPr>
            <p:ph idx="1"/>
          </p:nvPr>
        </p:nvSpPr>
        <p:spPr/>
        <p:txBody>
          <a:bodyPr/>
          <a:lstStyle/>
          <a:p>
            <a:pPr marL="0" indent="0">
              <a:buNone/>
            </a:pPr>
            <a:r>
              <a:rPr lang="en-US" sz="1800" dirty="0" err="1">
                <a:solidFill>
                  <a:srgbClr val="002060"/>
                </a:solidFill>
              </a:rPr>
              <a:t>df</a:t>
            </a:r>
            <a:r>
              <a:rPr lang="en-US" sz="1800" dirty="0">
                <a:solidFill>
                  <a:srgbClr val="002060"/>
                </a:solidFill>
              </a:rPr>
              <a:t>['</a:t>
            </a:r>
            <a:r>
              <a:rPr lang="en-US" sz="1800" dirty="0" err="1">
                <a:solidFill>
                  <a:srgbClr val="002060"/>
                </a:solidFill>
              </a:rPr>
              <a:t>realdate</a:t>
            </a:r>
            <a:r>
              <a:rPr lang="en-US" sz="1800" dirty="0">
                <a:solidFill>
                  <a:srgbClr val="002060"/>
                </a:solidFill>
              </a:rPr>
              <a:t>'] = </a:t>
            </a:r>
            <a:r>
              <a:rPr lang="en-US" sz="1800" dirty="0" err="1">
                <a:solidFill>
                  <a:srgbClr val="002060"/>
                </a:solidFill>
              </a:rPr>
              <a:t>pd.to_datetime</a:t>
            </a:r>
            <a:r>
              <a:rPr lang="en-US" sz="1800" dirty="0">
                <a:solidFill>
                  <a:srgbClr val="002060"/>
                </a:solidFill>
              </a:rPr>
              <a:t>(</a:t>
            </a:r>
            <a:r>
              <a:rPr lang="en-US" sz="1800" dirty="0" err="1">
                <a:solidFill>
                  <a:srgbClr val="002060"/>
                </a:solidFill>
              </a:rPr>
              <a:t>df</a:t>
            </a:r>
            <a:r>
              <a:rPr lang="en-US" sz="1800" dirty="0">
                <a:solidFill>
                  <a:srgbClr val="002060"/>
                </a:solidFill>
              </a:rPr>
              <a:t>['date'], format='%</a:t>
            </a:r>
            <a:r>
              <a:rPr lang="en-US" sz="1800" dirty="0" err="1">
                <a:solidFill>
                  <a:srgbClr val="002060"/>
                </a:solidFill>
              </a:rPr>
              <a:t>y%m%d</a:t>
            </a:r>
            <a:r>
              <a:rPr lang="en-US" sz="1800" dirty="0" smtClean="0">
                <a:solidFill>
                  <a:srgbClr val="002060"/>
                </a:solidFill>
              </a:rPr>
              <a:t>')</a:t>
            </a:r>
          </a:p>
          <a:p>
            <a:pPr marL="0" indent="0">
              <a:buNone/>
            </a:pPr>
            <a:endParaRPr lang="en-US" sz="1800" dirty="0">
              <a:solidFill>
                <a:srgbClr val="002060"/>
              </a:solidFill>
            </a:endParaRPr>
          </a:p>
          <a:p>
            <a:pPr marL="0" indent="0">
              <a:buNone/>
            </a:pPr>
            <a:r>
              <a:rPr lang="en-US" sz="1800" dirty="0" err="1">
                <a:solidFill>
                  <a:srgbClr val="002060"/>
                </a:solidFill>
              </a:rPr>
              <a:t>df</a:t>
            </a:r>
            <a:r>
              <a:rPr lang="en-US" sz="1800" dirty="0">
                <a:solidFill>
                  <a:srgbClr val="002060"/>
                </a:solidFill>
              </a:rPr>
              <a:t>['</a:t>
            </a:r>
            <a:r>
              <a:rPr lang="en-US" sz="1800" dirty="0" err="1" smtClean="0">
                <a:solidFill>
                  <a:srgbClr val="002060"/>
                </a:solidFill>
              </a:rPr>
              <a:t>weeknumber</a:t>
            </a:r>
            <a:r>
              <a:rPr lang="en-US" sz="1800" dirty="0">
                <a:solidFill>
                  <a:srgbClr val="002060"/>
                </a:solidFill>
              </a:rPr>
              <a:t>'] </a:t>
            </a:r>
            <a:r>
              <a:rPr lang="en-US" sz="1800" dirty="0" smtClean="0">
                <a:solidFill>
                  <a:srgbClr val="002060"/>
                </a:solidFill>
              </a:rPr>
              <a:t>= </a:t>
            </a:r>
            <a:r>
              <a:rPr lang="en-US" sz="1800" dirty="0" err="1">
                <a:solidFill>
                  <a:srgbClr val="002060"/>
                </a:solidFill>
              </a:rPr>
              <a:t>df</a:t>
            </a:r>
            <a:r>
              <a:rPr lang="en-US" sz="1800" dirty="0">
                <a:solidFill>
                  <a:srgbClr val="002060"/>
                </a:solidFill>
              </a:rPr>
              <a:t>['</a:t>
            </a:r>
            <a:r>
              <a:rPr lang="en-US" sz="1800" dirty="0" err="1">
                <a:solidFill>
                  <a:srgbClr val="002060"/>
                </a:solidFill>
              </a:rPr>
              <a:t>realdate</a:t>
            </a:r>
            <a:r>
              <a:rPr lang="en-US" sz="1800" dirty="0">
                <a:solidFill>
                  <a:srgbClr val="002060"/>
                </a:solidFill>
              </a:rPr>
              <a:t>'].</a:t>
            </a:r>
            <a:r>
              <a:rPr lang="en-US" sz="1800" dirty="0" err="1" smtClean="0">
                <a:solidFill>
                  <a:srgbClr val="002060"/>
                </a:solidFill>
              </a:rPr>
              <a:t>dt.week</a:t>
            </a:r>
            <a:endParaRPr lang="en-US" sz="1800" dirty="0" smtClean="0">
              <a:solidFill>
                <a:srgbClr val="002060"/>
              </a:solidFill>
            </a:endParaRPr>
          </a:p>
          <a:p>
            <a:pPr marL="0" indent="0">
              <a:buNone/>
            </a:pPr>
            <a:r>
              <a:rPr lang="en-US" sz="1800" dirty="0" err="1">
                <a:solidFill>
                  <a:srgbClr val="002060"/>
                </a:solidFill>
              </a:rPr>
              <a:t>df</a:t>
            </a:r>
            <a:r>
              <a:rPr lang="en-US" sz="1800" dirty="0">
                <a:solidFill>
                  <a:srgbClr val="002060"/>
                </a:solidFill>
              </a:rPr>
              <a:t>['</a:t>
            </a:r>
            <a:r>
              <a:rPr lang="en-US" sz="1800" dirty="0" smtClean="0">
                <a:solidFill>
                  <a:srgbClr val="002060"/>
                </a:solidFill>
              </a:rPr>
              <a:t>weekday</a:t>
            </a:r>
            <a:r>
              <a:rPr lang="en-US" sz="1800" dirty="0">
                <a:solidFill>
                  <a:srgbClr val="002060"/>
                </a:solidFill>
              </a:rPr>
              <a:t>'] = </a:t>
            </a:r>
            <a:r>
              <a:rPr lang="en-US" sz="1800" dirty="0" err="1">
                <a:solidFill>
                  <a:srgbClr val="002060"/>
                </a:solidFill>
              </a:rPr>
              <a:t>df</a:t>
            </a:r>
            <a:r>
              <a:rPr lang="en-US" sz="1800" dirty="0">
                <a:solidFill>
                  <a:srgbClr val="002060"/>
                </a:solidFill>
              </a:rPr>
              <a:t>['</a:t>
            </a:r>
            <a:r>
              <a:rPr lang="en-US" sz="1800" dirty="0" err="1">
                <a:solidFill>
                  <a:srgbClr val="002060"/>
                </a:solidFill>
              </a:rPr>
              <a:t>realdate</a:t>
            </a:r>
            <a:r>
              <a:rPr lang="en-US" sz="1800" dirty="0">
                <a:solidFill>
                  <a:srgbClr val="002060"/>
                </a:solidFill>
              </a:rPr>
              <a:t>'].</a:t>
            </a:r>
            <a:r>
              <a:rPr lang="en-US" sz="1800" dirty="0" err="1" smtClean="0">
                <a:solidFill>
                  <a:srgbClr val="002060"/>
                </a:solidFill>
              </a:rPr>
              <a:t>dt.weekday</a:t>
            </a:r>
            <a:endParaRPr lang="en-US" sz="1800" dirty="0" smtClean="0">
              <a:solidFill>
                <a:srgbClr val="002060"/>
              </a:solidFill>
            </a:endParaRPr>
          </a:p>
          <a:p>
            <a:pPr marL="0" indent="0">
              <a:buNone/>
            </a:pPr>
            <a:endParaRPr lang="en-US" sz="1800" dirty="0" smtClean="0">
              <a:solidFill>
                <a:srgbClr val="002060"/>
              </a:solidFill>
            </a:endParaRPr>
          </a:p>
          <a:p>
            <a:pPr marL="0" indent="0">
              <a:buNone/>
            </a:pPr>
            <a:r>
              <a:rPr lang="en-US" sz="1800" dirty="0" smtClean="0">
                <a:solidFill>
                  <a:srgbClr val="002060"/>
                </a:solidFill>
              </a:rPr>
              <a:t># A more complex </a:t>
            </a:r>
            <a:r>
              <a:rPr lang="en-US" sz="1800" dirty="0" err="1" smtClean="0">
                <a:solidFill>
                  <a:srgbClr val="002060"/>
                </a:solidFill>
              </a:rPr>
              <a:t>datestring</a:t>
            </a:r>
            <a:r>
              <a:rPr lang="en-US" sz="1800" dirty="0" smtClean="0">
                <a:solidFill>
                  <a:srgbClr val="002060"/>
                </a:solidFill>
              </a:rPr>
              <a:t> conversion…</a:t>
            </a:r>
          </a:p>
          <a:p>
            <a:pPr marL="0" indent="0">
              <a:buNone/>
            </a:pPr>
            <a:r>
              <a:rPr lang="en-US" sz="1800" dirty="0" err="1" smtClean="0">
                <a:solidFill>
                  <a:srgbClr val="002060"/>
                </a:solidFill>
              </a:rPr>
              <a:t>df</a:t>
            </a:r>
            <a:r>
              <a:rPr lang="en-US" sz="1800" dirty="0" smtClean="0">
                <a:solidFill>
                  <a:srgbClr val="002060"/>
                </a:solidFill>
              </a:rPr>
              <a:t>['</a:t>
            </a:r>
            <a:r>
              <a:rPr lang="en-US" sz="1800" dirty="0" err="1" smtClean="0">
                <a:solidFill>
                  <a:srgbClr val="002060"/>
                </a:solidFill>
              </a:rPr>
              <a:t>realqstart</a:t>
            </a:r>
            <a:r>
              <a:rPr lang="en-US" sz="1800" dirty="0">
                <a:solidFill>
                  <a:srgbClr val="002060"/>
                </a:solidFill>
              </a:rPr>
              <a:t>'</a:t>
            </a:r>
            <a:r>
              <a:rPr lang="en-US" sz="1800" dirty="0" smtClean="0">
                <a:solidFill>
                  <a:srgbClr val="002060"/>
                </a:solidFill>
              </a:rPr>
              <a:t>] = </a:t>
            </a:r>
            <a:r>
              <a:rPr lang="en-US" sz="1800" dirty="0" err="1">
                <a:solidFill>
                  <a:srgbClr val="002060"/>
                </a:solidFill>
              </a:rPr>
              <a:t>pd.to_datetime</a:t>
            </a:r>
            <a:r>
              <a:rPr lang="en-US" sz="1800" dirty="0">
                <a:solidFill>
                  <a:srgbClr val="002060"/>
                </a:solidFill>
              </a:rPr>
              <a:t>(</a:t>
            </a:r>
            <a:r>
              <a:rPr lang="en-US" sz="1800" dirty="0" err="1">
                <a:solidFill>
                  <a:srgbClr val="002060"/>
                </a:solidFill>
              </a:rPr>
              <a:t>df</a:t>
            </a:r>
            <a:r>
              <a:rPr lang="en-US" sz="1800" dirty="0">
                <a:solidFill>
                  <a:srgbClr val="002060"/>
                </a:solidFill>
              </a:rPr>
              <a:t>['date'].apply(</a:t>
            </a:r>
            <a:r>
              <a:rPr lang="en-US" sz="1800" dirty="0" err="1">
                <a:solidFill>
                  <a:srgbClr val="002060"/>
                </a:solidFill>
              </a:rPr>
              <a:t>str</a:t>
            </a:r>
            <a:r>
              <a:rPr lang="en-US" sz="1800" dirty="0">
                <a:solidFill>
                  <a:srgbClr val="002060"/>
                </a:solidFill>
              </a:rPr>
              <a:t>) + ' ' + </a:t>
            </a:r>
            <a:r>
              <a:rPr lang="en-US" sz="1800" dirty="0" err="1">
                <a:solidFill>
                  <a:srgbClr val="002060"/>
                </a:solidFill>
              </a:rPr>
              <a:t>df</a:t>
            </a:r>
            <a:r>
              <a:rPr lang="en-US" sz="1800" dirty="0">
                <a:solidFill>
                  <a:srgbClr val="002060"/>
                </a:solidFill>
              </a:rPr>
              <a:t>['</a:t>
            </a:r>
            <a:r>
              <a:rPr lang="en-US" sz="1800" dirty="0" err="1">
                <a:solidFill>
                  <a:srgbClr val="002060"/>
                </a:solidFill>
              </a:rPr>
              <a:t>q_start</a:t>
            </a:r>
            <a:r>
              <a:rPr lang="en-US" sz="1800" dirty="0">
                <a:solidFill>
                  <a:srgbClr val="002060"/>
                </a:solidFill>
              </a:rPr>
              <a:t>'], format='%</a:t>
            </a:r>
            <a:r>
              <a:rPr lang="en-US" sz="1800" dirty="0" err="1">
                <a:solidFill>
                  <a:srgbClr val="002060"/>
                </a:solidFill>
              </a:rPr>
              <a:t>y%m%d</a:t>
            </a:r>
            <a:r>
              <a:rPr lang="en-US" sz="1800" dirty="0">
                <a:solidFill>
                  <a:srgbClr val="002060"/>
                </a:solidFill>
              </a:rPr>
              <a:t> %H:%M:%S')</a:t>
            </a:r>
          </a:p>
          <a:p>
            <a:pPr marL="0" indent="0">
              <a:buNone/>
            </a:pPr>
            <a:endParaRPr lang="en-US" sz="1800" dirty="0" smtClean="0">
              <a:solidFill>
                <a:srgbClr val="002060"/>
              </a:solidFill>
            </a:endParaRPr>
          </a:p>
          <a:p>
            <a:pPr marL="0" indent="0">
              <a:buNone/>
            </a:pPr>
            <a:endParaRPr lang="en-US" sz="1800" dirty="0">
              <a:solidFill>
                <a:srgbClr val="002060"/>
              </a:solidFill>
            </a:endParaRPr>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18</a:t>
            </a:fld>
            <a:endParaRPr lang="en-US"/>
          </a:p>
        </p:txBody>
      </p:sp>
    </p:spTree>
    <p:extLst>
      <p:ext uri="{BB962C8B-B14F-4D97-AF65-F5344CB8AC3E}">
        <p14:creationId xmlns:p14="http://schemas.microsoft.com/office/powerpoint/2010/main" val="20464071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Relationships between columns</a:t>
            </a:r>
          </a:p>
        </p:txBody>
      </p:sp>
      <p:sp>
        <p:nvSpPr>
          <p:cNvPr id="13316" name="Rectangle 4"/>
          <p:cNvSpPr>
            <a:spLocks noGrp="1" noChangeArrowheads="1"/>
          </p:cNvSpPr>
          <p:nvPr>
            <p:ph idx="1"/>
          </p:nvPr>
        </p:nvSpPr>
        <p:spPr/>
        <p:txBody>
          <a:bodyPr/>
          <a:lstStyle/>
          <a:p>
            <a:pPr marL="0" indent="0">
              <a:defRPr/>
            </a:pPr>
            <a:r>
              <a:rPr lang="en-US" dirty="0" smtClean="0"/>
              <a:t>Or, ‘pivots...’</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19</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8176223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Your Data</a:t>
            </a:r>
            <a:endParaRPr lang="en-US" dirty="0"/>
          </a:p>
        </p:txBody>
      </p:sp>
      <p:sp>
        <p:nvSpPr>
          <p:cNvPr id="3" name="Content Placeholder 2"/>
          <p:cNvSpPr>
            <a:spLocks noGrp="1"/>
          </p:cNvSpPr>
          <p:nvPr>
            <p:ph idx="1"/>
          </p:nvPr>
        </p:nvSpPr>
        <p:spPr/>
        <p:txBody>
          <a:bodyPr/>
          <a:lstStyle/>
          <a:p>
            <a:pPr marL="571500" indent="-342900">
              <a:spcBef>
                <a:spcPts val="0"/>
              </a:spcBef>
              <a:buClr>
                <a:schemeClr val="tx1"/>
              </a:buClr>
              <a:buFont typeface="Wingdings" charset="2"/>
              <a:buChar char="q"/>
            </a:pPr>
            <a:r>
              <a:rPr lang="en" dirty="0"/>
              <a:t>Eyeball your </a:t>
            </a:r>
            <a:r>
              <a:rPr lang="en" dirty="0" smtClean="0"/>
              <a:t>data</a:t>
            </a:r>
            <a:r>
              <a:rPr lang="en-US" dirty="0" smtClean="0"/>
              <a:t>set</a:t>
            </a:r>
            <a:endParaRPr lang="en" dirty="0"/>
          </a:p>
          <a:p>
            <a:pPr marL="571500" indent="-342900">
              <a:spcBef>
                <a:spcPts val="0"/>
              </a:spcBef>
              <a:buClr>
                <a:schemeClr val="tx1"/>
              </a:buClr>
              <a:buFont typeface="Wingdings" charset="2"/>
              <a:buChar char="q"/>
            </a:pPr>
            <a:r>
              <a:rPr lang="en" dirty="0" smtClean="0"/>
              <a:t>Get </a:t>
            </a:r>
            <a:r>
              <a:rPr lang="en" dirty="0"/>
              <a:t>the basics statistics (mean, </a:t>
            </a:r>
            <a:r>
              <a:rPr lang="en" dirty="0" err="1"/>
              <a:t>sd</a:t>
            </a:r>
            <a:r>
              <a:rPr lang="en" dirty="0"/>
              <a:t> </a:t>
            </a:r>
            <a:r>
              <a:rPr lang="en" dirty="0" err="1"/>
              <a:t>etc</a:t>
            </a:r>
            <a:r>
              <a:rPr lang="en" dirty="0"/>
              <a:t>) of your data</a:t>
            </a:r>
          </a:p>
          <a:p>
            <a:pPr marL="571500" indent="-342900">
              <a:spcBef>
                <a:spcPts val="0"/>
              </a:spcBef>
              <a:buClr>
                <a:schemeClr val="tx1"/>
              </a:buClr>
              <a:buFont typeface="Wingdings" charset="2"/>
              <a:buChar char="q"/>
            </a:pPr>
            <a:r>
              <a:rPr lang="en-US" dirty="0"/>
              <a:t>U</a:t>
            </a:r>
            <a:r>
              <a:rPr lang="en" dirty="0" err="1" smtClean="0"/>
              <a:t>nderstand</a:t>
            </a:r>
            <a:r>
              <a:rPr lang="en" dirty="0" smtClean="0"/>
              <a:t> </a:t>
            </a:r>
            <a:r>
              <a:rPr lang="en" dirty="0"/>
              <a:t>how </a:t>
            </a:r>
            <a:r>
              <a:rPr lang="en-US" dirty="0" smtClean="0"/>
              <a:t>data </a:t>
            </a:r>
            <a:r>
              <a:rPr lang="en" dirty="0" smtClean="0"/>
              <a:t>columns interact</a:t>
            </a:r>
            <a:endParaRPr lang="en" dirty="0"/>
          </a:p>
          <a:p>
            <a:pPr marL="571500" indent="-342900">
              <a:spcBef>
                <a:spcPts val="0"/>
              </a:spcBef>
              <a:buClr>
                <a:schemeClr val="tx1"/>
              </a:buClr>
              <a:buFont typeface="Wingdings" charset="2"/>
              <a:buChar char="q"/>
            </a:pPr>
            <a:r>
              <a:rPr lang="en-US" dirty="0" smtClean="0"/>
              <a:t>Clean your data</a:t>
            </a:r>
          </a:p>
          <a:p>
            <a:pPr marL="571500" indent="-342900">
              <a:spcBef>
                <a:spcPts val="0"/>
              </a:spcBef>
              <a:buClr>
                <a:schemeClr val="tx1"/>
              </a:buClr>
              <a:buFont typeface="Wingdings" charset="2"/>
              <a:buChar char="q"/>
            </a:pPr>
            <a:r>
              <a:rPr lang="en" dirty="0" smtClean="0"/>
              <a:t>Plot </a:t>
            </a:r>
            <a:r>
              <a:rPr lang="en" dirty="0"/>
              <a:t>your data </a:t>
            </a:r>
            <a:r>
              <a:rPr lang="en-US" dirty="0"/>
              <a:t>(</a:t>
            </a:r>
            <a:r>
              <a:rPr lang="en" dirty="0" smtClean="0"/>
              <a:t>visually </a:t>
            </a:r>
            <a:r>
              <a:rPr lang="en" dirty="0"/>
              <a:t>look for trends and </a:t>
            </a:r>
            <a:r>
              <a:rPr lang="en" dirty="0" smtClean="0"/>
              <a:t>outliers</a:t>
            </a:r>
            <a:r>
              <a:rPr lang="en-US" dirty="0" smtClean="0"/>
              <a:t>)</a:t>
            </a:r>
            <a:endParaRPr lang="en" dirty="0"/>
          </a:p>
          <a:p>
            <a:pPr marL="571500" indent="-342900">
              <a:spcBef>
                <a:spcPts val="0"/>
              </a:spcBef>
              <a:buClr>
                <a:schemeClr val="tx1"/>
              </a:buClr>
              <a:buFont typeface="Wingdings" charset="2"/>
              <a:buChar char="q"/>
            </a:pPr>
            <a:r>
              <a:rPr lang="en" dirty="0" smtClean="0"/>
              <a:t>Do </a:t>
            </a:r>
            <a:r>
              <a:rPr lang="en" dirty="0"/>
              <a:t>more cleaning if you need to (e.g. those outliers)</a:t>
            </a:r>
          </a:p>
          <a:p>
            <a:endParaRPr lang="en-US" dirty="0"/>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2</a:t>
            </a:fld>
            <a:endParaRPr lang="en-US"/>
          </a:p>
        </p:txBody>
      </p:sp>
    </p:spTree>
    <p:extLst>
      <p:ext uri="{BB962C8B-B14F-4D97-AF65-F5344CB8AC3E}">
        <p14:creationId xmlns:p14="http://schemas.microsoft.com/office/powerpoint/2010/main" val="113309296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5731"/>
            <a:ext cx="8520599" cy="573229"/>
          </a:xfrm>
        </p:spPr>
        <p:txBody>
          <a:bodyPr/>
          <a:lstStyle/>
          <a:p>
            <a:r>
              <a:rPr lang="en-US" dirty="0" smtClean="0"/>
              <a:t>Counting combinations </a:t>
            </a:r>
            <a:r>
              <a:rPr lang="en-US" smtClean="0"/>
              <a:t>of column values</a:t>
            </a:r>
            <a:endParaRPr lang="en-US"/>
          </a:p>
        </p:txBody>
      </p:sp>
      <p:sp>
        <p:nvSpPr>
          <p:cNvPr id="3" name="Text Placeholder 2"/>
          <p:cNvSpPr>
            <a:spLocks noGrp="1"/>
          </p:cNvSpPr>
          <p:nvPr>
            <p:ph type="body" idx="1"/>
          </p:nvPr>
        </p:nvSpPr>
        <p:spPr>
          <a:xfrm>
            <a:off x="228600" y="592932"/>
            <a:ext cx="8762999" cy="1295400"/>
          </a:xfrm>
        </p:spPr>
        <p:txBody>
          <a:bodyPr/>
          <a:lstStyle/>
          <a:p>
            <a:r>
              <a:rPr lang="en-US" sz="1800" dirty="0" err="1">
                <a:solidFill>
                  <a:srgbClr val="002060"/>
                </a:solidFill>
              </a:rPr>
              <a:t>df</a:t>
            </a:r>
            <a:r>
              <a:rPr lang="en-US" sz="1800" dirty="0">
                <a:solidFill>
                  <a:srgbClr val="002060"/>
                </a:solidFill>
              </a:rPr>
              <a:t>['counter'] = 5</a:t>
            </a:r>
            <a:endParaRPr lang="en-US" sz="1800" dirty="0" smtClean="0">
              <a:solidFill>
                <a:srgbClr val="002060"/>
              </a:solidFill>
            </a:endParaRPr>
          </a:p>
          <a:p>
            <a:r>
              <a:rPr lang="en-US" sz="1800" dirty="0" err="1">
                <a:solidFill>
                  <a:srgbClr val="002060"/>
                </a:solidFill>
              </a:rPr>
              <a:t>outcome_counts</a:t>
            </a:r>
            <a:r>
              <a:rPr lang="en-US" sz="1800" dirty="0">
                <a:solidFill>
                  <a:srgbClr val="002060"/>
                </a:solidFill>
              </a:rPr>
              <a:t> = </a:t>
            </a:r>
            <a:r>
              <a:rPr lang="en-US" sz="1800" dirty="0" err="1">
                <a:solidFill>
                  <a:srgbClr val="002060"/>
                </a:solidFill>
              </a:rPr>
              <a:t>df.groupby</a:t>
            </a:r>
            <a:r>
              <a:rPr lang="en-US" sz="1800" dirty="0">
                <a:solidFill>
                  <a:srgbClr val="002060"/>
                </a:solidFill>
              </a:rPr>
              <a:t>(['date</a:t>
            </a:r>
            <a:r>
              <a:rPr lang="en-US" sz="1800" dirty="0" smtClean="0">
                <a:solidFill>
                  <a:srgbClr val="002060"/>
                </a:solidFill>
              </a:rPr>
              <a:t>', 'outcome</a:t>
            </a:r>
            <a:r>
              <a:rPr lang="en-US" sz="1800" dirty="0">
                <a:solidFill>
                  <a:srgbClr val="002060"/>
                </a:solidFill>
              </a:rPr>
              <a:t>'])['counter'].count().</a:t>
            </a:r>
            <a:r>
              <a:rPr lang="en-US" sz="1800" dirty="0" err="1">
                <a:solidFill>
                  <a:srgbClr val="002060"/>
                </a:solidFill>
              </a:rPr>
              <a:t>reset_index</a:t>
            </a:r>
            <a:r>
              <a:rPr lang="en-US" sz="1800" dirty="0">
                <a:solidFill>
                  <a:srgbClr val="002060"/>
                </a:solidFill>
              </a:rPr>
              <a:t>()</a:t>
            </a:r>
            <a:endParaRPr lang="en-US" sz="1800" dirty="0" smtClean="0">
              <a:solidFill>
                <a:srgbClr val="002060"/>
              </a:solidFill>
            </a:endParaRPr>
          </a:p>
          <a:p>
            <a:r>
              <a:rPr lang="en-US" sz="1800" dirty="0" err="1" smtClean="0">
                <a:solidFill>
                  <a:srgbClr val="002060"/>
                </a:solidFill>
              </a:rPr>
              <a:t>outcome_sums</a:t>
            </a:r>
            <a:r>
              <a:rPr lang="en-US" sz="1800" dirty="0" smtClean="0">
                <a:solidFill>
                  <a:srgbClr val="002060"/>
                </a:solidFill>
              </a:rPr>
              <a:t> </a:t>
            </a:r>
            <a:r>
              <a:rPr lang="en-US" sz="1800" dirty="0">
                <a:solidFill>
                  <a:srgbClr val="002060"/>
                </a:solidFill>
              </a:rPr>
              <a:t>= </a:t>
            </a:r>
            <a:r>
              <a:rPr lang="en-US" sz="1800" dirty="0" err="1">
                <a:solidFill>
                  <a:srgbClr val="002060"/>
                </a:solidFill>
              </a:rPr>
              <a:t>df.groupby</a:t>
            </a:r>
            <a:r>
              <a:rPr lang="en-US" sz="1800" dirty="0">
                <a:solidFill>
                  <a:srgbClr val="002060"/>
                </a:solidFill>
              </a:rPr>
              <a:t>(['date', 'outcome'])['counter</a:t>
            </a:r>
            <a:r>
              <a:rPr lang="en-US" sz="1800" dirty="0" smtClean="0">
                <a:solidFill>
                  <a:srgbClr val="002060"/>
                </a:solidFill>
              </a:rPr>
              <a:t>'].sum().</a:t>
            </a:r>
            <a:r>
              <a:rPr lang="en-US" sz="1800" dirty="0" err="1">
                <a:solidFill>
                  <a:srgbClr val="002060"/>
                </a:solidFill>
              </a:rPr>
              <a:t>reset_index</a:t>
            </a:r>
            <a:r>
              <a:rPr lang="en-US" sz="1800" dirty="0">
                <a:solidFill>
                  <a:srgbClr val="002060"/>
                </a:solidFill>
              </a:rPr>
              <a:t>()</a:t>
            </a:r>
          </a:p>
          <a:p>
            <a:endParaRPr lang="en-US" sz="1800" dirty="0"/>
          </a:p>
          <a:p>
            <a:endParaRPr lang="en-US" sz="1800"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20</a:t>
            </a:fld>
            <a:endParaRPr lang="en"/>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193131"/>
            <a:ext cx="2844800" cy="23495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193131"/>
            <a:ext cx="2844800" cy="2311400"/>
          </a:xfrm>
          <a:prstGeom prst="rect">
            <a:avLst/>
          </a:prstGeom>
        </p:spPr>
      </p:pic>
      <p:sp>
        <p:nvSpPr>
          <p:cNvPr id="10" name="TextBox 9"/>
          <p:cNvSpPr txBox="1"/>
          <p:nvPr/>
        </p:nvSpPr>
        <p:spPr>
          <a:xfrm>
            <a:off x="1676400" y="4479131"/>
            <a:ext cx="1600200" cy="400110"/>
          </a:xfrm>
          <a:prstGeom prst="rect">
            <a:avLst/>
          </a:prstGeom>
          <a:noFill/>
        </p:spPr>
        <p:txBody>
          <a:bodyPr wrap="square" rtlCol="0">
            <a:spAutoFit/>
          </a:bodyPr>
          <a:lstStyle/>
          <a:p>
            <a:pPr>
              <a:lnSpc>
                <a:spcPct val="100000"/>
              </a:lnSpc>
            </a:pPr>
            <a:r>
              <a:rPr lang="en-US" sz="2000" b="1" dirty="0" smtClean="0">
                <a:latin typeface="Arial" charset="0"/>
                <a:ea typeface="Arial" charset="0"/>
                <a:cs typeface="Arial" charset="0"/>
              </a:rPr>
              <a:t>Count</a:t>
            </a:r>
          </a:p>
        </p:txBody>
      </p:sp>
      <p:sp>
        <p:nvSpPr>
          <p:cNvPr id="11" name="TextBox 10"/>
          <p:cNvSpPr txBox="1"/>
          <p:nvPr/>
        </p:nvSpPr>
        <p:spPr>
          <a:xfrm>
            <a:off x="5562600" y="4479131"/>
            <a:ext cx="1600200" cy="400110"/>
          </a:xfrm>
          <a:prstGeom prst="rect">
            <a:avLst/>
          </a:prstGeom>
          <a:noFill/>
        </p:spPr>
        <p:txBody>
          <a:bodyPr wrap="square" rtlCol="0">
            <a:spAutoFit/>
          </a:bodyPr>
          <a:lstStyle/>
          <a:p>
            <a:pPr>
              <a:lnSpc>
                <a:spcPct val="100000"/>
              </a:lnSpc>
            </a:pPr>
            <a:r>
              <a:rPr lang="en-US" sz="2000" b="1" dirty="0" smtClean="0">
                <a:latin typeface="Arial" charset="0"/>
                <a:ea typeface="Arial" charset="0"/>
                <a:cs typeface="Arial" charset="0"/>
              </a:rPr>
              <a:t>Sum</a:t>
            </a:r>
          </a:p>
        </p:txBody>
      </p:sp>
    </p:spTree>
    <p:extLst>
      <p:ext uri="{BB962C8B-B14F-4D97-AF65-F5344CB8AC3E}">
        <p14:creationId xmlns:p14="http://schemas.microsoft.com/office/powerpoint/2010/main" val="2232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1-column PIVOT TABLE</a:t>
            </a:r>
            <a:endParaRPr lang="en-US" dirty="0"/>
          </a:p>
        </p:txBody>
      </p:sp>
      <p:sp>
        <p:nvSpPr>
          <p:cNvPr id="3" name="Content Placeholder 2"/>
          <p:cNvSpPr>
            <a:spLocks noGrp="1"/>
          </p:cNvSpPr>
          <p:nvPr>
            <p:ph idx="1"/>
          </p:nvPr>
        </p:nvSpPr>
        <p:spPr>
          <a:xfrm>
            <a:off x="267891" y="750788"/>
            <a:ext cx="8608219" cy="1061343"/>
          </a:xfrm>
        </p:spPr>
        <p:txBody>
          <a:bodyPr/>
          <a:lstStyle/>
          <a:p>
            <a:r>
              <a:rPr lang="en-US" sz="1800" dirty="0">
                <a:solidFill>
                  <a:srgbClr val="002060"/>
                </a:solidFill>
              </a:rPr>
              <a:t>i</a:t>
            </a:r>
            <a:r>
              <a:rPr lang="en-US" sz="1800" dirty="0" smtClean="0">
                <a:solidFill>
                  <a:srgbClr val="002060"/>
                </a:solidFill>
              </a:rPr>
              <a:t>mport </a:t>
            </a:r>
            <a:r>
              <a:rPr lang="en-US" sz="1800" dirty="0" err="1" smtClean="0">
                <a:solidFill>
                  <a:srgbClr val="002060"/>
                </a:solidFill>
              </a:rPr>
              <a:t>numpy</a:t>
            </a:r>
            <a:r>
              <a:rPr lang="en-US" sz="1800" dirty="0" smtClean="0">
                <a:solidFill>
                  <a:srgbClr val="002060"/>
                </a:solidFill>
              </a:rPr>
              <a:t> as np</a:t>
            </a:r>
          </a:p>
          <a:p>
            <a:r>
              <a:rPr lang="en-US" sz="1800" dirty="0" err="1">
                <a:solidFill>
                  <a:srgbClr val="002060"/>
                </a:solidFill>
              </a:rPr>
              <a:t>pd.pivot_table</a:t>
            </a:r>
            <a:r>
              <a:rPr lang="en-US" sz="1800" dirty="0">
                <a:solidFill>
                  <a:srgbClr val="002060"/>
                </a:solidFill>
              </a:rPr>
              <a:t>(</a:t>
            </a:r>
            <a:r>
              <a:rPr lang="en-US" sz="1800" dirty="0" err="1">
                <a:solidFill>
                  <a:srgbClr val="002060"/>
                </a:solidFill>
              </a:rPr>
              <a:t>df</a:t>
            </a:r>
            <a:r>
              <a:rPr lang="en-US" sz="1800" dirty="0">
                <a:solidFill>
                  <a:srgbClr val="002060"/>
                </a:solidFill>
              </a:rPr>
              <a:t>, index=['date'], </a:t>
            </a:r>
            <a:r>
              <a:rPr lang="en-US" sz="1800" dirty="0" err="1">
                <a:solidFill>
                  <a:srgbClr val="002060"/>
                </a:solidFill>
              </a:rPr>
              <a:t>aggfunc</a:t>
            </a:r>
            <a:r>
              <a:rPr lang="en-US" sz="1800" dirty="0">
                <a:solidFill>
                  <a:srgbClr val="002060"/>
                </a:solidFill>
              </a:rPr>
              <a:t>=</a:t>
            </a:r>
            <a:r>
              <a:rPr lang="en-US" sz="1800" dirty="0" err="1">
                <a:solidFill>
                  <a:srgbClr val="002060"/>
                </a:solidFill>
              </a:rPr>
              <a:t>np.sum</a:t>
            </a:r>
            <a:r>
              <a:rPr lang="en-US" sz="1800" dirty="0">
                <a:solidFill>
                  <a:srgbClr val="002060"/>
                </a:solidFill>
              </a:rPr>
              <a:t>)</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21</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888331"/>
            <a:ext cx="6946900" cy="3098800"/>
          </a:xfrm>
          <a:prstGeom prst="rect">
            <a:avLst/>
          </a:prstGeom>
        </p:spPr>
      </p:pic>
    </p:spTree>
    <p:extLst>
      <p:ext uri="{BB962C8B-B14F-4D97-AF65-F5344CB8AC3E}">
        <p14:creationId xmlns:p14="http://schemas.microsoft.com/office/powerpoint/2010/main" val="2506696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2-column Pivot table</a:t>
            </a:r>
            <a:endParaRPr lang="en-US" dirty="0"/>
          </a:p>
        </p:txBody>
      </p:sp>
      <p:sp>
        <p:nvSpPr>
          <p:cNvPr id="3" name="Content Placeholder 2"/>
          <p:cNvSpPr>
            <a:spLocks noGrp="1"/>
          </p:cNvSpPr>
          <p:nvPr>
            <p:ph idx="1"/>
          </p:nvPr>
        </p:nvSpPr>
        <p:spPr>
          <a:xfrm>
            <a:off x="267891" y="750788"/>
            <a:ext cx="8608219" cy="527943"/>
          </a:xfrm>
        </p:spPr>
        <p:txBody>
          <a:bodyPr/>
          <a:lstStyle/>
          <a:p>
            <a:pPr>
              <a:lnSpc>
                <a:spcPct val="100000"/>
              </a:lnSpc>
            </a:pPr>
            <a:r>
              <a:rPr lang="en-US" sz="1800" dirty="0" err="1">
                <a:solidFill>
                  <a:srgbClr val="002060"/>
                </a:solidFill>
              </a:rPr>
              <a:t>pd.pivot_table</a:t>
            </a:r>
            <a:r>
              <a:rPr lang="en-US" sz="1800" dirty="0">
                <a:solidFill>
                  <a:srgbClr val="002060"/>
                </a:solidFill>
              </a:rPr>
              <a:t>(</a:t>
            </a:r>
            <a:r>
              <a:rPr lang="en-US" sz="1800" dirty="0" err="1">
                <a:solidFill>
                  <a:srgbClr val="002060"/>
                </a:solidFill>
              </a:rPr>
              <a:t>df</a:t>
            </a:r>
            <a:r>
              <a:rPr lang="en-US" sz="1800" dirty="0">
                <a:solidFill>
                  <a:srgbClr val="002060"/>
                </a:solidFill>
              </a:rPr>
              <a:t>[['</a:t>
            </a:r>
            <a:r>
              <a:rPr lang="en-US" sz="1800" dirty="0" err="1">
                <a:solidFill>
                  <a:srgbClr val="002060"/>
                </a:solidFill>
              </a:rPr>
              <a:t>weekday','type','counter</a:t>
            </a:r>
            <a:r>
              <a:rPr lang="en-US" sz="1800" dirty="0">
                <a:solidFill>
                  <a:srgbClr val="002060"/>
                </a:solidFill>
              </a:rPr>
              <a:t>']], </a:t>
            </a:r>
            <a:r>
              <a:rPr lang="en-US" sz="1800" dirty="0" smtClean="0">
                <a:solidFill>
                  <a:srgbClr val="002060"/>
                </a:solidFill>
              </a:rPr>
              <a:t>index</a:t>
            </a:r>
            <a:r>
              <a:rPr lang="en-US" sz="1800" dirty="0">
                <a:solidFill>
                  <a:srgbClr val="002060"/>
                </a:solidFill>
              </a:rPr>
              <a:t>=['type'], columns='weekday', </a:t>
            </a:r>
            <a:r>
              <a:rPr lang="en-US" sz="1800" dirty="0" err="1">
                <a:solidFill>
                  <a:srgbClr val="002060"/>
                </a:solidFill>
              </a:rPr>
              <a:t>aggfunc</a:t>
            </a:r>
            <a:r>
              <a:rPr lang="en-US" sz="1800" dirty="0">
                <a:solidFill>
                  <a:srgbClr val="002060"/>
                </a:solidFill>
              </a:rPr>
              <a:t>='count', </a:t>
            </a:r>
            <a:r>
              <a:rPr lang="en-US" sz="1800" dirty="0" err="1">
                <a:solidFill>
                  <a:srgbClr val="002060"/>
                </a:solidFill>
              </a:rPr>
              <a:t>fill_value</a:t>
            </a:r>
            <a:r>
              <a:rPr lang="en-US" sz="1800" dirty="0">
                <a:solidFill>
                  <a:srgbClr val="002060"/>
                </a:solidFill>
              </a:rPr>
              <a:t>=0)</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431131"/>
            <a:ext cx="5120765" cy="3505200"/>
          </a:xfrm>
          <a:prstGeom prst="rect">
            <a:avLst/>
          </a:prstGeom>
        </p:spPr>
      </p:pic>
    </p:spTree>
    <p:extLst>
      <p:ext uri="{BB962C8B-B14F-4D97-AF65-F5344CB8AC3E}">
        <p14:creationId xmlns:p14="http://schemas.microsoft.com/office/powerpoint/2010/main" val="47185658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2-column pivot table + </a:t>
            </a:r>
            <a:r>
              <a:rPr lang="en-US" dirty="0" err="1" smtClean="0"/>
              <a:t>visualisation</a:t>
            </a:r>
            <a:endParaRPr lang="en-US" dirty="0"/>
          </a:p>
        </p:txBody>
      </p:sp>
      <p:sp>
        <p:nvSpPr>
          <p:cNvPr id="3" name="Content Placeholder 2"/>
          <p:cNvSpPr>
            <a:spLocks noGrp="1"/>
          </p:cNvSpPr>
          <p:nvPr>
            <p:ph idx="1"/>
          </p:nvPr>
        </p:nvSpPr>
        <p:spPr>
          <a:xfrm>
            <a:off x="267891" y="750788"/>
            <a:ext cx="8608219" cy="985143"/>
          </a:xfrm>
        </p:spPr>
        <p:txBody>
          <a:bodyPr/>
          <a:lstStyle/>
          <a:p>
            <a:pPr>
              <a:lnSpc>
                <a:spcPct val="100000"/>
              </a:lnSpc>
            </a:pPr>
            <a:r>
              <a:rPr lang="en-US" sz="1800" dirty="0">
                <a:solidFill>
                  <a:srgbClr val="002060"/>
                </a:solidFill>
                <a:latin typeface="Arial" charset="0"/>
                <a:ea typeface="Arial" charset="0"/>
                <a:cs typeface="Arial" charset="0"/>
              </a:rPr>
              <a:t>import </a:t>
            </a:r>
            <a:r>
              <a:rPr lang="en-US" sz="1800" dirty="0" err="1">
                <a:solidFill>
                  <a:srgbClr val="002060"/>
                </a:solidFill>
                <a:latin typeface="Arial" charset="0"/>
                <a:ea typeface="Arial" charset="0"/>
                <a:cs typeface="Arial" charset="0"/>
              </a:rPr>
              <a:t>matplotlib.pyplot</a:t>
            </a:r>
            <a:r>
              <a:rPr lang="en-US" sz="1800" dirty="0">
                <a:solidFill>
                  <a:srgbClr val="002060"/>
                </a:solidFill>
                <a:latin typeface="Arial" charset="0"/>
                <a:ea typeface="Arial" charset="0"/>
                <a:cs typeface="Arial" charset="0"/>
              </a:rPr>
              <a:t> as </a:t>
            </a:r>
            <a:r>
              <a:rPr lang="en-US" sz="1800" dirty="0" err="1">
                <a:solidFill>
                  <a:srgbClr val="002060"/>
                </a:solidFill>
                <a:latin typeface="Arial" charset="0"/>
                <a:ea typeface="Arial" charset="0"/>
                <a:cs typeface="Arial" charset="0"/>
              </a:rPr>
              <a:t>plt</a:t>
            </a:r>
            <a:endParaRPr lang="en-US" sz="1800" dirty="0">
              <a:solidFill>
                <a:srgbClr val="002060"/>
              </a:solidFill>
              <a:latin typeface="Arial" charset="0"/>
              <a:ea typeface="Arial" charset="0"/>
              <a:cs typeface="Arial" charset="0"/>
            </a:endParaRPr>
          </a:p>
          <a:p>
            <a:pPr>
              <a:lnSpc>
                <a:spcPct val="100000"/>
              </a:lnSpc>
            </a:pPr>
            <a:r>
              <a:rPr lang="en-US" sz="1800" dirty="0" err="1" smtClean="0">
                <a:solidFill>
                  <a:srgbClr val="002060"/>
                </a:solidFill>
                <a:latin typeface="Arial" charset="0"/>
                <a:ea typeface="Arial" charset="0"/>
                <a:cs typeface="Arial" charset="0"/>
              </a:rPr>
              <a:t>pt</a:t>
            </a:r>
            <a:r>
              <a:rPr lang="en-US" sz="1800" dirty="0" smtClean="0">
                <a:solidFill>
                  <a:srgbClr val="002060"/>
                </a:solidFill>
                <a:latin typeface="Arial" charset="0"/>
                <a:ea typeface="Arial" charset="0"/>
                <a:cs typeface="Arial" charset="0"/>
              </a:rPr>
              <a:t> = </a:t>
            </a:r>
            <a:r>
              <a:rPr lang="en-US" sz="1800" dirty="0" err="1" smtClean="0">
                <a:solidFill>
                  <a:srgbClr val="002060"/>
                </a:solidFill>
                <a:latin typeface="Arial" charset="0"/>
                <a:ea typeface="Arial" charset="0"/>
                <a:cs typeface="Arial" charset="0"/>
              </a:rPr>
              <a:t>pd.pivot_table</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df</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date','server','counter</a:t>
            </a:r>
            <a:r>
              <a:rPr lang="en-US" sz="1800" dirty="0" smtClean="0">
                <a:solidFill>
                  <a:srgbClr val="002060"/>
                </a:solidFill>
                <a:latin typeface="Arial" charset="0"/>
                <a:ea typeface="Arial" charset="0"/>
                <a:cs typeface="Arial" charset="0"/>
              </a:rPr>
              <a:t>']], index=['date'], columns='server', </a:t>
            </a:r>
            <a:r>
              <a:rPr lang="en-US" sz="1800" dirty="0" err="1" smtClean="0">
                <a:solidFill>
                  <a:srgbClr val="002060"/>
                </a:solidFill>
                <a:latin typeface="Arial" charset="0"/>
                <a:ea typeface="Arial" charset="0"/>
                <a:cs typeface="Arial" charset="0"/>
              </a:rPr>
              <a:t>aggfunc</a:t>
            </a:r>
            <a:r>
              <a:rPr lang="en-US" sz="1800" dirty="0" smtClean="0">
                <a:solidFill>
                  <a:srgbClr val="002060"/>
                </a:solidFill>
                <a:latin typeface="Arial" charset="0"/>
                <a:ea typeface="Arial" charset="0"/>
                <a:cs typeface="Arial" charset="0"/>
              </a:rPr>
              <a:t>='count')</a:t>
            </a:r>
          </a:p>
          <a:p>
            <a:pPr>
              <a:lnSpc>
                <a:spcPct val="100000"/>
              </a:lnSpc>
            </a:pPr>
            <a:r>
              <a:rPr lang="en-US" sz="1800" dirty="0" err="1" smtClean="0">
                <a:solidFill>
                  <a:srgbClr val="002060"/>
                </a:solidFill>
                <a:latin typeface="Arial" charset="0"/>
                <a:ea typeface="Arial" charset="0"/>
                <a:cs typeface="Arial" charset="0"/>
              </a:rPr>
              <a:t>pt.plot</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figsize</a:t>
            </a:r>
            <a:r>
              <a:rPr lang="en-US" sz="1800" dirty="0" smtClean="0">
                <a:solidFill>
                  <a:srgbClr val="002060"/>
                </a:solidFill>
                <a:latin typeface="Arial" charset="0"/>
                <a:ea typeface="Arial" charset="0"/>
                <a:cs typeface="Arial" charset="0"/>
              </a:rPr>
              <a:t>=(15, 5))</a:t>
            </a:r>
            <a:endParaRPr lang="en-US" sz="1800" dirty="0">
              <a:solidFill>
                <a:srgbClr val="002060"/>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414124"/>
            <a:ext cx="7699075" cy="2743349"/>
          </a:xfrm>
          <a:prstGeom prst="rect">
            <a:avLst/>
          </a:prstGeom>
        </p:spPr>
      </p:pic>
    </p:spTree>
    <p:extLst>
      <p:ext uri="{BB962C8B-B14F-4D97-AF65-F5344CB8AC3E}">
        <p14:creationId xmlns:p14="http://schemas.microsoft.com/office/powerpoint/2010/main" val="16331964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US" dirty="0" smtClean="0"/>
              <a:t>3-column </a:t>
            </a:r>
            <a:r>
              <a:rPr lang="en" dirty="0" smtClean="0"/>
              <a:t>Pivot Table</a:t>
            </a:r>
            <a:endParaRPr lang="en" dirty="0"/>
          </a:p>
        </p:txBody>
      </p:sp>
      <p:sp>
        <p:nvSpPr>
          <p:cNvPr id="196" name="Shape 196"/>
          <p:cNvSpPr txBox="1">
            <a:spLocks noGrp="1"/>
          </p:cNvSpPr>
          <p:nvPr>
            <p:ph type="body" idx="1"/>
          </p:nvPr>
        </p:nvSpPr>
        <p:spPr>
          <a:xfrm>
            <a:off x="76200" y="973931"/>
            <a:ext cx="8686800" cy="3416400"/>
          </a:xfrm>
          <a:prstGeom prst="rect">
            <a:avLst/>
          </a:prstGeom>
        </p:spPr>
        <p:txBody>
          <a:bodyPr vert="horz" wrap="square" lIns="91425" tIns="91425" rIns="91425" bIns="91425" numCol="1" anchor="t" anchorCtr="0" compatLnSpc="1">
            <a:prstTxWarp prst="textNoShape">
              <a:avLst/>
            </a:prstTxWarp>
            <a:noAutofit/>
          </a:bodyPr>
          <a:lstStyle/>
          <a:p>
            <a:r>
              <a:rPr lang="en-US" sz="1800" dirty="0" err="1">
                <a:solidFill>
                  <a:srgbClr val="002060"/>
                </a:solidFill>
              </a:rPr>
              <a:t>pd.pivot_table</a:t>
            </a:r>
            <a:r>
              <a:rPr lang="en-US" sz="1800" dirty="0">
                <a:solidFill>
                  <a:srgbClr val="002060"/>
                </a:solidFill>
              </a:rPr>
              <a:t>(</a:t>
            </a:r>
            <a:r>
              <a:rPr lang="en-US" sz="1800" dirty="0" err="1">
                <a:solidFill>
                  <a:srgbClr val="002060"/>
                </a:solidFill>
              </a:rPr>
              <a:t>df</a:t>
            </a:r>
            <a:r>
              <a:rPr lang="en-US" sz="1800" dirty="0">
                <a:solidFill>
                  <a:srgbClr val="002060"/>
                </a:solidFill>
              </a:rPr>
              <a:t>, index=['date', 'outcome'], columns='priority', </a:t>
            </a:r>
            <a:r>
              <a:rPr lang="en-US" sz="1800" dirty="0" err="1">
                <a:solidFill>
                  <a:srgbClr val="002060"/>
                </a:solidFill>
              </a:rPr>
              <a:t>aggfunc</a:t>
            </a:r>
            <a:r>
              <a:rPr lang="en-US" sz="1800" dirty="0">
                <a:solidFill>
                  <a:srgbClr val="002060"/>
                </a:solidFill>
              </a:rPr>
              <a:t>='count')</a:t>
            </a:r>
            <a:endParaRPr sz="1800" dirty="0">
              <a:solidFill>
                <a:srgbClr val="00206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507331"/>
            <a:ext cx="7048500" cy="3479800"/>
          </a:xfrm>
          <a:prstGeom prst="rect">
            <a:avLst/>
          </a:prstGeom>
        </p:spPr>
      </p:pic>
    </p:spTree>
    <p:extLst>
      <p:ext uri="{BB962C8B-B14F-4D97-AF65-F5344CB8AC3E}">
        <p14:creationId xmlns:p14="http://schemas.microsoft.com/office/powerpoint/2010/main" val="829770202"/>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Combining </a:t>
            </a:r>
            <a:r>
              <a:rPr lang="en-US" dirty="0" err="1" smtClean="0"/>
              <a:t>dataSETS</a:t>
            </a:r>
            <a:endParaRPr lang="en-US" dirty="0" smtClean="0"/>
          </a:p>
        </p:txBody>
      </p:sp>
      <p:sp>
        <p:nvSpPr>
          <p:cNvPr id="13316" name="Rectangle 4"/>
          <p:cNvSpPr>
            <a:spLocks noGrp="1" noChangeArrowheads="1"/>
          </p:cNvSpPr>
          <p:nvPr>
            <p:ph idx="1"/>
          </p:nvPr>
        </p:nvSpPr>
        <p:spPr/>
        <p:txBody>
          <a:bodyPr/>
          <a:lstStyle/>
          <a:p>
            <a:pPr marL="0" indent="0">
              <a:defRPr/>
            </a:pPr>
            <a:r>
              <a:rPr lang="en-US" dirty="0" smtClean="0"/>
              <a:t>Or, ‘What to do when you have more than 1 table...’</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25</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88543938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11700" y="447406"/>
            <a:ext cx="8520600" cy="572700"/>
          </a:xfrm>
          <a:prstGeom prst="rect">
            <a:avLst/>
          </a:prstGeom>
        </p:spPr>
        <p:txBody>
          <a:bodyPr vert="horz" wrap="square" lIns="91425" tIns="91425" rIns="91425" bIns="91425" numCol="1" anchor="t" anchorCtr="0" compatLnSpc="1">
            <a:prstTxWarp prst="textNoShape">
              <a:avLst/>
            </a:prstTxWarp>
            <a:noAutofit/>
          </a:bodyPr>
          <a:lstStyle/>
          <a:p>
            <a:r>
              <a:rPr lang="en" dirty="0"/>
              <a:t>Merge: Combining data from multiple frames</a:t>
            </a:r>
          </a:p>
        </p:txBody>
      </p:sp>
      <p:sp>
        <p:nvSpPr>
          <p:cNvPr id="211" name="Shape 211"/>
          <p:cNvSpPr txBox="1"/>
          <p:nvPr/>
        </p:nvSpPr>
        <p:spPr>
          <a:xfrm>
            <a:off x="304800" y="897731"/>
            <a:ext cx="8693400" cy="1219200"/>
          </a:xfrm>
          <a:prstGeom prst="rect">
            <a:avLst/>
          </a:prstGeom>
          <a:noFill/>
          <a:ln>
            <a:noFill/>
          </a:ln>
        </p:spPr>
        <p:txBody>
          <a:bodyPr lIns="91425" tIns="91425" rIns="91425" bIns="91425" anchor="t" anchorCtr="0">
            <a:noAutofit/>
          </a:bodyPr>
          <a:lstStyle/>
          <a:p>
            <a:pPr algn="l">
              <a:spcBef>
                <a:spcPts val="0"/>
              </a:spcBef>
            </a:pPr>
            <a:r>
              <a:rPr lang="en" sz="1800" dirty="0" err="1">
                <a:solidFill>
                  <a:srgbClr val="002060"/>
                </a:solidFill>
                <a:latin typeface="Arial" charset="0"/>
                <a:ea typeface="Arial" charset="0"/>
                <a:cs typeface="Arial" charset="0"/>
              </a:rPr>
              <a:t>dfserver</a:t>
            </a:r>
            <a:r>
              <a:rPr lang="en" sz="1800" dirty="0">
                <a:solidFill>
                  <a:srgbClr val="002060"/>
                </a:solidFill>
                <a:latin typeface="Arial" charset="0"/>
                <a:ea typeface="Arial" charset="0"/>
                <a:cs typeface="Arial" charset="0"/>
              </a:rPr>
              <a:t> = </a:t>
            </a:r>
            <a:r>
              <a:rPr lang="en" sz="1800" dirty="0" err="1">
                <a:solidFill>
                  <a:srgbClr val="002060"/>
                </a:solidFill>
                <a:latin typeface="Arial" charset="0"/>
                <a:ea typeface="Arial" charset="0"/>
                <a:cs typeface="Arial" charset="0"/>
              </a:rPr>
              <a:t>pd.read_csv</a:t>
            </a:r>
            <a:r>
              <a:rPr lang="en" sz="1800" dirty="0">
                <a:solidFill>
                  <a:srgbClr val="002060"/>
                </a:solidFill>
                <a:latin typeface="Arial" charset="0"/>
                <a:ea typeface="Arial" charset="0"/>
                <a:cs typeface="Arial" charset="0"/>
              </a:rPr>
              <a:t>('</a:t>
            </a:r>
            <a:r>
              <a:rPr lang="en" sz="1800" dirty="0" err="1">
                <a:solidFill>
                  <a:srgbClr val="002060"/>
                </a:solidFill>
                <a:latin typeface="Arial" charset="0"/>
                <a:ea typeface="Arial" charset="0"/>
                <a:cs typeface="Arial" charset="0"/>
              </a:rPr>
              <a:t>fakeserverdata.csv</a:t>
            </a:r>
            <a:r>
              <a:rPr lang="en" sz="1800" dirty="0" smtClean="0">
                <a:solidFill>
                  <a:srgbClr val="002060"/>
                </a:solidFill>
                <a:latin typeface="Arial" charset="0"/>
                <a:ea typeface="Arial" charset="0"/>
                <a:cs typeface="Arial" charset="0"/>
              </a:rPr>
              <a:t>')</a:t>
            </a:r>
            <a:endParaRPr lang="en-US" sz="1800" dirty="0" smtClean="0">
              <a:solidFill>
                <a:srgbClr val="002060"/>
              </a:solidFill>
              <a:latin typeface="Arial" charset="0"/>
              <a:ea typeface="Arial" charset="0"/>
              <a:cs typeface="Arial" charset="0"/>
            </a:endParaRPr>
          </a:p>
          <a:p>
            <a:pPr algn="l">
              <a:spcBef>
                <a:spcPts val="0"/>
              </a:spcBef>
            </a:pPr>
            <a:endParaRPr sz="1800" dirty="0">
              <a:solidFill>
                <a:srgbClr val="002060"/>
              </a:solidFill>
              <a:latin typeface="Arial" charset="0"/>
              <a:ea typeface="Arial" charset="0"/>
              <a:cs typeface="Arial" charset="0"/>
            </a:endParaRPr>
          </a:p>
          <a:p>
            <a:pPr algn="l">
              <a:spcBef>
                <a:spcPts val="0"/>
              </a:spcBef>
            </a:pPr>
            <a:r>
              <a:rPr lang="en-US" sz="1800" dirty="0" err="1">
                <a:solidFill>
                  <a:srgbClr val="002060"/>
                </a:solidFill>
                <a:latin typeface="Arial" charset="0"/>
                <a:ea typeface="Arial" charset="0"/>
                <a:cs typeface="Arial" charset="0"/>
              </a:rPr>
              <a:t>dfmerged</a:t>
            </a:r>
            <a:r>
              <a:rPr lang="en-US" sz="1800" dirty="0">
                <a:solidFill>
                  <a:srgbClr val="002060"/>
                </a:solidFill>
                <a:latin typeface="Arial" charset="0"/>
                <a:ea typeface="Arial" charset="0"/>
                <a:cs typeface="Arial" charset="0"/>
              </a:rPr>
              <a:t> = </a:t>
            </a:r>
            <a:r>
              <a:rPr lang="en-US" sz="1800" dirty="0" err="1" smtClean="0">
                <a:solidFill>
                  <a:srgbClr val="002060"/>
                </a:solidFill>
                <a:latin typeface="Arial" charset="0"/>
                <a:ea typeface="Arial" charset="0"/>
                <a:cs typeface="Arial" charset="0"/>
              </a:rPr>
              <a:t>pd.merge</a:t>
            </a:r>
            <a:r>
              <a:rPr lang="en-US" sz="1800" dirty="0" smtClean="0">
                <a:solidFill>
                  <a:srgbClr val="002060"/>
                </a:solidFill>
                <a:latin typeface="Arial" charset="0"/>
                <a:ea typeface="Arial" charset="0"/>
                <a:cs typeface="Arial" charset="0"/>
              </a:rPr>
              <a:t>(left=</a:t>
            </a:r>
            <a:r>
              <a:rPr lang="en-US" sz="1800" dirty="0" err="1" smtClean="0">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 </a:t>
            </a:r>
            <a:r>
              <a:rPr lang="en-US" sz="1800" dirty="0" smtClean="0">
                <a:solidFill>
                  <a:srgbClr val="002060"/>
                </a:solidFill>
                <a:latin typeface="Arial" charset="0"/>
                <a:ea typeface="Arial" charset="0"/>
                <a:cs typeface="Arial" charset="0"/>
              </a:rPr>
              <a:t>right=</a:t>
            </a:r>
            <a:r>
              <a:rPr lang="en-US" sz="1800" dirty="0" err="1" smtClean="0">
                <a:solidFill>
                  <a:srgbClr val="002060"/>
                </a:solidFill>
                <a:latin typeface="Arial" charset="0"/>
                <a:ea typeface="Arial" charset="0"/>
                <a:cs typeface="Arial" charset="0"/>
              </a:rPr>
              <a:t>dfserver</a:t>
            </a:r>
            <a:r>
              <a:rPr lang="en-US" sz="1800" dirty="0" smtClean="0">
                <a:solidFill>
                  <a:srgbClr val="002060"/>
                </a:solidFill>
                <a:latin typeface="Arial" charset="0"/>
                <a:ea typeface="Arial" charset="0"/>
                <a:cs typeface="Arial" charset="0"/>
              </a:rPr>
              <a:t>, </a:t>
            </a:r>
            <a:r>
              <a:rPr lang="en-US" sz="1800" dirty="0" err="1" smtClean="0">
                <a:solidFill>
                  <a:srgbClr val="002060"/>
                </a:solidFill>
                <a:latin typeface="Arial" charset="0"/>
                <a:ea typeface="Arial" charset="0"/>
                <a:cs typeface="Arial" charset="0"/>
              </a:rPr>
              <a:t>left_on</a:t>
            </a:r>
            <a:r>
              <a:rPr lang="en-US" sz="1800" dirty="0">
                <a:solidFill>
                  <a:srgbClr val="002060"/>
                </a:solidFill>
                <a:latin typeface="Arial" charset="0"/>
                <a:ea typeface="Arial" charset="0"/>
                <a:cs typeface="Arial" charset="0"/>
              </a:rPr>
              <a:t>='server', </a:t>
            </a:r>
            <a:r>
              <a:rPr lang="en-US" sz="1800" dirty="0" err="1">
                <a:solidFill>
                  <a:srgbClr val="002060"/>
                </a:solidFill>
                <a:latin typeface="Arial" charset="0"/>
                <a:ea typeface="Arial" charset="0"/>
                <a:cs typeface="Arial" charset="0"/>
              </a:rPr>
              <a:t>right_on</a:t>
            </a:r>
            <a:r>
              <a:rPr lang="en-US" sz="1800" dirty="0">
                <a:solidFill>
                  <a:srgbClr val="002060"/>
                </a:solidFill>
                <a:latin typeface="Arial" charset="0"/>
                <a:ea typeface="Arial" charset="0"/>
                <a:cs typeface="Arial" charset="0"/>
              </a:rPr>
              <a:t>='server name</a:t>
            </a:r>
            <a:r>
              <a:rPr lang="en-US" sz="1800" dirty="0" smtClean="0">
                <a:solidFill>
                  <a:srgbClr val="002060"/>
                </a:solidFill>
                <a:latin typeface="Arial" charset="0"/>
                <a:ea typeface="Arial" charset="0"/>
                <a:cs typeface="Arial" charset="0"/>
              </a:rPr>
              <a:t>', </a:t>
            </a:r>
            <a:r>
              <a:rPr lang="en-US" sz="1800" dirty="0">
                <a:solidFill>
                  <a:srgbClr val="002060"/>
                </a:solidFill>
                <a:latin typeface="Arial" charset="0"/>
                <a:ea typeface="Arial" charset="0"/>
                <a:cs typeface="Arial" charset="0"/>
              </a:rPr>
              <a:t>how= 'left')</a:t>
            </a:r>
            <a:endParaRPr sz="1800" dirty="0">
              <a:solidFill>
                <a:srgbClr val="002060"/>
              </a:solidFill>
              <a:latin typeface="Arial" charset="0"/>
              <a:ea typeface="Arial" charset="0"/>
              <a:cs typeface="Arial" charset="0"/>
            </a:endParaRPr>
          </a:p>
          <a:p>
            <a:pPr algn="l">
              <a:spcBef>
                <a:spcPts val="0"/>
              </a:spcBef>
            </a:pPr>
            <a:endParaRPr sz="1800" dirty="0">
              <a:solidFill>
                <a:srgbClr val="002060"/>
              </a:solidFill>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69331"/>
            <a:ext cx="8013700" cy="2565400"/>
          </a:xfrm>
          <a:prstGeom prst="rect">
            <a:avLst/>
          </a:prstGeom>
        </p:spPr>
      </p:pic>
    </p:spTree>
    <p:extLst>
      <p:ext uri="{BB962C8B-B14F-4D97-AF65-F5344CB8AC3E}">
        <p14:creationId xmlns:p14="http://schemas.microsoft.com/office/powerpoint/2010/main" val="1317367752"/>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your Join…</a:t>
            </a:r>
            <a:endParaRPr lang="en-US" dirty="0"/>
          </a:p>
        </p:txBody>
      </p:sp>
      <p:sp>
        <p:nvSpPr>
          <p:cNvPr id="3" name="Text Placeholder 2"/>
          <p:cNvSpPr>
            <a:spLocks noGrp="1"/>
          </p:cNvSpPr>
          <p:nvPr>
            <p:ph type="body" idx="1"/>
          </p:nvPr>
        </p:nvSpPr>
        <p:spPr>
          <a:xfrm>
            <a:off x="222355" y="973931"/>
            <a:ext cx="8915399" cy="734789"/>
          </a:xfrm>
        </p:spPr>
        <p:txBody>
          <a:bodyPr/>
          <a:lstStyle/>
          <a:p>
            <a:r>
              <a:rPr lang="en-US" sz="1800" dirty="0" err="1">
                <a:solidFill>
                  <a:srgbClr val="002060"/>
                </a:solidFill>
              </a:rPr>
              <a:t>dfmerged.groupby</a:t>
            </a:r>
            <a:r>
              <a:rPr lang="en-US" sz="1800" dirty="0">
                <a:solidFill>
                  <a:srgbClr val="002060"/>
                </a:solidFill>
              </a:rPr>
              <a:t>(['server', 'location', 'status'])['counter'].count().</a:t>
            </a:r>
            <a:r>
              <a:rPr lang="en-US" sz="1800" dirty="0" err="1">
                <a:solidFill>
                  <a:srgbClr val="002060"/>
                </a:solidFill>
              </a:rPr>
              <a:t>reset_index</a:t>
            </a:r>
            <a:r>
              <a:rPr lang="en-US" sz="1800" dirty="0">
                <a:solidFill>
                  <a:srgbClr val="002060"/>
                </a:solidFill>
              </a:rPr>
              <a:t>()</a:t>
            </a:r>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27</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59731"/>
            <a:ext cx="3835400" cy="2705100"/>
          </a:xfrm>
          <a:prstGeom prst="rect">
            <a:avLst/>
          </a:prstGeom>
        </p:spPr>
      </p:pic>
    </p:spTree>
    <p:extLst>
      <p:ext uri="{BB962C8B-B14F-4D97-AF65-F5344CB8AC3E}">
        <p14:creationId xmlns:p14="http://schemas.microsoft.com/office/powerpoint/2010/main" val="135231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Joins</a:t>
            </a:r>
            <a:endParaRPr lang="en-US" dirty="0"/>
          </a:p>
        </p:txBody>
      </p:sp>
      <p:sp>
        <p:nvSpPr>
          <p:cNvPr id="3" name="Text Placeholder 2"/>
          <p:cNvSpPr>
            <a:spLocks noGrp="1"/>
          </p:cNvSpPr>
          <p:nvPr>
            <p:ph type="body" idx="1"/>
          </p:nvPr>
        </p:nvSpPr>
        <p:spPr/>
        <p:txBody>
          <a:bodyPr/>
          <a:lstStyle/>
          <a:p>
            <a:pPr marL="0" indent="0"/>
            <a:r>
              <a:rPr lang="en-US" sz="2000" dirty="0" smtClean="0"/>
              <a:t>For two tables (‘left’ and ‘right’), and the same column (e.g. ‘</a:t>
            </a:r>
            <a:r>
              <a:rPr lang="en-US" sz="2000" dirty="0" err="1" smtClean="0"/>
              <a:t>customer_id</a:t>
            </a:r>
            <a:r>
              <a:rPr lang="en-US" sz="2000" dirty="0" smtClean="0"/>
              <a:t>’) in both tables, join types are:</a:t>
            </a:r>
          </a:p>
          <a:p>
            <a:pPr marL="457200" indent="-457200">
              <a:buFont typeface="Arial" charset="0"/>
              <a:buChar char="•"/>
            </a:pPr>
            <a:r>
              <a:rPr lang="en-US" sz="2000" dirty="0" smtClean="0"/>
              <a:t>Left join: </a:t>
            </a:r>
            <a:r>
              <a:rPr lang="en-US" sz="2000" dirty="0"/>
              <a:t>keep everything in </a:t>
            </a:r>
            <a:r>
              <a:rPr lang="en-US" sz="2000" dirty="0" smtClean="0"/>
              <a:t>Left</a:t>
            </a:r>
            <a:r>
              <a:rPr lang="en-US" sz="2000" dirty="0"/>
              <a:t>, </a:t>
            </a:r>
            <a:r>
              <a:rPr lang="en-US" sz="2000" dirty="0" smtClean="0"/>
              <a:t>use </a:t>
            </a:r>
            <a:r>
              <a:rPr lang="en-US" sz="2000" dirty="0"/>
              <a:t>“</a:t>
            </a:r>
            <a:r>
              <a:rPr lang="en-US" sz="2000" dirty="0" err="1"/>
              <a:t>NaN</a:t>
            </a:r>
            <a:r>
              <a:rPr lang="en-US" sz="2000" dirty="0"/>
              <a:t>” </a:t>
            </a:r>
            <a:r>
              <a:rPr lang="en-US" sz="2000" dirty="0" smtClean="0"/>
              <a:t>if Right value doesn’t </a:t>
            </a:r>
            <a:r>
              <a:rPr lang="en-US" sz="2000" dirty="0"/>
              <a:t>exist</a:t>
            </a:r>
            <a:endParaRPr lang="en-US" sz="2000" dirty="0" smtClean="0"/>
          </a:p>
          <a:p>
            <a:pPr marL="457200" indent="-457200">
              <a:buFont typeface="Arial" charset="0"/>
              <a:buChar char="•"/>
            </a:pPr>
            <a:r>
              <a:rPr lang="en-US" sz="2000" dirty="0" smtClean="0"/>
              <a:t>Right join: </a:t>
            </a:r>
            <a:r>
              <a:rPr lang="en-US" sz="2000" dirty="0"/>
              <a:t>keep everything in R</a:t>
            </a:r>
            <a:r>
              <a:rPr lang="en-US" sz="2000" dirty="0" smtClean="0"/>
              <a:t>ight, use </a:t>
            </a:r>
            <a:r>
              <a:rPr lang="en-US" sz="2000" dirty="0"/>
              <a:t>“</a:t>
            </a:r>
            <a:r>
              <a:rPr lang="en-US" sz="2000" dirty="0" err="1"/>
              <a:t>NaN</a:t>
            </a:r>
            <a:r>
              <a:rPr lang="en-US" sz="2000" dirty="0"/>
              <a:t>” </a:t>
            </a:r>
            <a:r>
              <a:rPr lang="en-US" sz="2000" dirty="0" smtClean="0"/>
              <a:t>if Left value doesn’t </a:t>
            </a:r>
            <a:r>
              <a:rPr lang="en-US" sz="2000" dirty="0"/>
              <a:t>exist</a:t>
            </a:r>
            <a:endParaRPr lang="en-US" sz="2000" dirty="0" smtClean="0"/>
          </a:p>
          <a:p>
            <a:pPr marL="457200" indent="-457200">
              <a:buFont typeface="Arial" charset="0"/>
              <a:buChar char="•"/>
            </a:pPr>
            <a:r>
              <a:rPr lang="en-US" sz="2000" dirty="0"/>
              <a:t>Inner join: keep </a:t>
            </a:r>
            <a:r>
              <a:rPr lang="en-US" sz="2000" dirty="0" smtClean="0"/>
              <a:t>everything that’s in both Left and Right</a:t>
            </a:r>
          </a:p>
          <a:p>
            <a:pPr marL="457200" indent="-457200">
              <a:buFont typeface="Arial" charset="0"/>
              <a:buChar char="•"/>
            </a:pPr>
            <a:r>
              <a:rPr lang="en-US" sz="2000" dirty="0" smtClean="0"/>
              <a:t>Full join: keep everything that’s in Left or Right</a:t>
            </a:r>
            <a:r>
              <a:rPr lang="en-US" sz="2000" dirty="0"/>
              <a:t>; </a:t>
            </a:r>
            <a:r>
              <a:rPr lang="en-US" sz="2000" dirty="0" smtClean="0"/>
              <a:t>use </a:t>
            </a:r>
            <a:r>
              <a:rPr lang="en-US" sz="2000" dirty="0"/>
              <a:t>“</a:t>
            </a:r>
            <a:r>
              <a:rPr lang="en-US" sz="2000" dirty="0" err="1"/>
              <a:t>NaN</a:t>
            </a:r>
            <a:r>
              <a:rPr lang="en-US" sz="2000" dirty="0"/>
              <a:t>” if either Left or Right value doesn’t exist</a:t>
            </a:r>
          </a:p>
          <a:p>
            <a:pPr marL="457200" indent="-457200">
              <a:buFont typeface="Arial" charset="0"/>
              <a:buChar char="•"/>
            </a:pPr>
            <a:endParaRPr lang="en-US" sz="2000"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28</a:t>
            </a:fld>
            <a:endParaRPr lang="en"/>
          </a:p>
        </p:txBody>
      </p:sp>
    </p:spTree>
    <p:extLst>
      <p:ext uri="{BB962C8B-B14F-4D97-AF65-F5344CB8AC3E}">
        <p14:creationId xmlns:p14="http://schemas.microsoft.com/office/powerpoint/2010/main" val="28499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MI6 Pensions… </a:t>
            </a:r>
            <a:endParaRPr lang="en-US"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29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050131"/>
            <a:ext cx="4216400" cy="34671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583531"/>
            <a:ext cx="3302000" cy="2336800"/>
          </a:xfrm>
          <a:prstGeom prst="rect">
            <a:avLst/>
          </a:prstGeom>
        </p:spPr>
      </p:pic>
    </p:spTree>
    <p:extLst>
      <p:ext uri="{BB962C8B-B14F-4D97-AF65-F5344CB8AC3E}">
        <p14:creationId xmlns:p14="http://schemas.microsoft.com/office/powerpoint/2010/main" val="95747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RECAP: Python Basics</a:t>
            </a:r>
          </a:p>
        </p:txBody>
      </p:sp>
      <p:sp>
        <p:nvSpPr>
          <p:cNvPr id="13316" name="Rectangle 4"/>
          <p:cNvSpPr>
            <a:spLocks noGrp="1" noChangeArrowheads="1"/>
          </p:cNvSpPr>
          <p:nvPr>
            <p:ph idx="1"/>
          </p:nvPr>
        </p:nvSpPr>
        <p:spPr/>
        <p:txBody>
          <a:bodyPr/>
          <a:lstStyle/>
          <a:p>
            <a:pPr marL="0" indent="0">
              <a:defRPr/>
            </a:pPr>
            <a:r>
              <a:rPr lang="en-US" dirty="0" smtClean="0"/>
              <a:t>Or, ‘what we learned last time...’</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3</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63875690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931"/>
            <a:ext cx="8520599" cy="573229"/>
          </a:xfrm>
        </p:spPr>
        <p:txBody>
          <a:bodyPr/>
          <a:lstStyle/>
          <a:p>
            <a:r>
              <a:rPr lang="en-US" dirty="0" smtClean="0"/>
              <a:t>Left Join</a:t>
            </a:r>
            <a:r>
              <a:rPr lang="en-US" dirty="0"/>
              <a:t> 0n CUSTOMER_ID</a:t>
            </a:r>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30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897731"/>
            <a:ext cx="1955800" cy="1384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669131"/>
            <a:ext cx="2031442" cy="16704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802731"/>
            <a:ext cx="5867400" cy="1684368"/>
          </a:xfrm>
          <a:prstGeom prst="rect">
            <a:avLst/>
          </a:prstGeom>
        </p:spPr>
      </p:pic>
      <p:cxnSp>
        <p:nvCxnSpPr>
          <p:cNvPr id="9" name="Elbow Connector 8"/>
          <p:cNvCxnSpPr>
            <a:stCxn id="5" idx="3"/>
          </p:cNvCxnSpPr>
          <p:nvPr/>
        </p:nvCxnSpPr>
        <p:spPr bwMode="auto">
          <a:xfrm>
            <a:off x="3403600" y="1589784"/>
            <a:ext cx="863600" cy="1136747"/>
          </a:xfrm>
          <a:prstGeom prst="bentConnector2">
            <a:avLst/>
          </a:prstGeom>
          <a:solidFill>
            <a:srgbClr val="EEEEEE"/>
          </a:solidFill>
          <a:ln>
            <a:no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3765550" y="2078831"/>
            <a:ext cx="1149350" cy="6350"/>
          </a:xfrm>
          <a:prstGeom prst="bentConnector3">
            <a:avLst/>
          </a:prstGeom>
          <a:solidFill>
            <a:srgbClr val="EEEEEE"/>
          </a:solidFill>
          <a:ln w="127000">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a:endCxn id="6" idx="1"/>
          </p:cNvCxnSpPr>
          <p:nvPr/>
        </p:nvCxnSpPr>
        <p:spPr bwMode="auto">
          <a:xfrm flipV="1">
            <a:off x="3352800" y="1504348"/>
            <a:ext cx="2057400" cy="2983"/>
          </a:xfrm>
          <a:prstGeom prst="line">
            <a:avLst/>
          </a:prstGeom>
          <a:solidFill>
            <a:srgbClr val="EEEEEE"/>
          </a:solidFill>
          <a:ln w="127000">
            <a:solidFill>
              <a:schemeClr val="tx1"/>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064442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931"/>
            <a:ext cx="8520599" cy="573229"/>
          </a:xfrm>
        </p:spPr>
        <p:txBody>
          <a:bodyPr/>
          <a:lstStyle/>
          <a:p>
            <a:r>
              <a:rPr lang="en-US" dirty="0" err="1" smtClean="0"/>
              <a:t>RIGHt</a:t>
            </a:r>
            <a:r>
              <a:rPr lang="en-US" dirty="0" smtClean="0"/>
              <a:t> Join</a:t>
            </a:r>
            <a:r>
              <a:rPr lang="en-US" dirty="0"/>
              <a:t> 0n CUSTOMER_ID</a:t>
            </a:r>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31</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897731"/>
            <a:ext cx="1955800" cy="1384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669131"/>
            <a:ext cx="2031442" cy="1670433"/>
          </a:xfrm>
          <a:prstGeom prst="rect">
            <a:avLst/>
          </a:prstGeom>
        </p:spPr>
      </p:pic>
      <p:cxnSp>
        <p:nvCxnSpPr>
          <p:cNvPr id="9" name="Elbow Connector 8"/>
          <p:cNvCxnSpPr>
            <a:stCxn id="5" idx="3"/>
          </p:cNvCxnSpPr>
          <p:nvPr/>
        </p:nvCxnSpPr>
        <p:spPr bwMode="auto">
          <a:xfrm>
            <a:off x="3403600" y="1589784"/>
            <a:ext cx="863600" cy="1136747"/>
          </a:xfrm>
          <a:prstGeom prst="bentConnector2">
            <a:avLst/>
          </a:prstGeom>
          <a:solidFill>
            <a:srgbClr val="EEEEEE"/>
          </a:solidFill>
          <a:ln>
            <a:no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3765550" y="2078831"/>
            <a:ext cx="1149350" cy="6350"/>
          </a:xfrm>
          <a:prstGeom prst="bentConnector3">
            <a:avLst/>
          </a:prstGeom>
          <a:solidFill>
            <a:srgbClr val="EEEEEE"/>
          </a:solidFill>
          <a:ln w="127000">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a:endCxn id="6" idx="1"/>
          </p:cNvCxnSpPr>
          <p:nvPr/>
        </p:nvCxnSpPr>
        <p:spPr bwMode="auto">
          <a:xfrm flipV="1">
            <a:off x="3352800" y="1504348"/>
            <a:ext cx="2057400" cy="2983"/>
          </a:xfrm>
          <a:prstGeom prst="line">
            <a:avLst/>
          </a:prstGeom>
          <a:solidFill>
            <a:srgbClr val="EEEEEE"/>
          </a:solidFill>
          <a:ln w="127000">
            <a:solidFill>
              <a:schemeClr val="tx1"/>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2726531"/>
            <a:ext cx="6680200" cy="1981200"/>
          </a:xfrm>
          <a:prstGeom prst="rect">
            <a:avLst/>
          </a:prstGeom>
        </p:spPr>
      </p:pic>
    </p:spTree>
    <p:extLst>
      <p:ext uri="{BB962C8B-B14F-4D97-AF65-F5344CB8AC3E}">
        <p14:creationId xmlns:p14="http://schemas.microsoft.com/office/powerpoint/2010/main" val="281376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931"/>
            <a:ext cx="8520599" cy="573229"/>
          </a:xfrm>
        </p:spPr>
        <p:txBody>
          <a:bodyPr/>
          <a:lstStyle/>
          <a:p>
            <a:r>
              <a:rPr lang="en-US" dirty="0" smtClean="0"/>
              <a:t>INNER Join 0n CUSTOMER_ID</a:t>
            </a:r>
            <a:endParaRPr lang="en-US"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897731"/>
            <a:ext cx="1955800" cy="1384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669131"/>
            <a:ext cx="2031442" cy="1670433"/>
          </a:xfrm>
          <a:prstGeom prst="rect">
            <a:avLst/>
          </a:prstGeom>
        </p:spPr>
      </p:pic>
      <p:cxnSp>
        <p:nvCxnSpPr>
          <p:cNvPr id="9" name="Elbow Connector 8"/>
          <p:cNvCxnSpPr>
            <a:stCxn id="5" idx="3"/>
          </p:cNvCxnSpPr>
          <p:nvPr/>
        </p:nvCxnSpPr>
        <p:spPr bwMode="auto">
          <a:xfrm>
            <a:off x="3403600" y="1589784"/>
            <a:ext cx="863600" cy="1136747"/>
          </a:xfrm>
          <a:prstGeom prst="bentConnector2">
            <a:avLst/>
          </a:prstGeom>
          <a:solidFill>
            <a:srgbClr val="EEEEEE"/>
          </a:solidFill>
          <a:ln>
            <a:no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3765550" y="2078831"/>
            <a:ext cx="1149350" cy="6350"/>
          </a:xfrm>
          <a:prstGeom prst="bentConnector3">
            <a:avLst/>
          </a:prstGeom>
          <a:solidFill>
            <a:srgbClr val="EEEEEE"/>
          </a:solidFill>
          <a:ln w="127000">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a:endCxn id="6" idx="1"/>
          </p:cNvCxnSpPr>
          <p:nvPr/>
        </p:nvCxnSpPr>
        <p:spPr bwMode="auto">
          <a:xfrm flipV="1">
            <a:off x="3352800" y="1504348"/>
            <a:ext cx="2057400" cy="2983"/>
          </a:xfrm>
          <a:prstGeom prst="line">
            <a:avLst/>
          </a:prstGeom>
          <a:solidFill>
            <a:srgbClr val="EEEEEE"/>
          </a:solidFill>
          <a:ln w="127000">
            <a:solidFill>
              <a:schemeClr val="tx1"/>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2802731"/>
            <a:ext cx="6680200" cy="1625600"/>
          </a:xfrm>
          <a:prstGeom prst="rect">
            <a:avLst/>
          </a:prstGeom>
        </p:spPr>
      </p:pic>
    </p:spTree>
    <p:extLst>
      <p:ext uri="{BB962C8B-B14F-4D97-AF65-F5344CB8AC3E}">
        <p14:creationId xmlns:p14="http://schemas.microsoft.com/office/powerpoint/2010/main" val="84948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1931"/>
            <a:ext cx="8520599" cy="573229"/>
          </a:xfrm>
        </p:spPr>
        <p:txBody>
          <a:bodyPr/>
          <a:lstStyle/>
          <a:p>
            <a:r>
              <a:rPr lang="en-US" dirty="0" smtClean="0"/>
              <a:t>OUTER Join</a:t>
            </a:r>
            <a:endParaRPr lang="en-US" dirty="0"/>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33</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897731"/>
            <a:ext cx="1955800" cy="13841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669131"/>
            <a:ext cx="2031442" cy="1670433"/>
          </a:xfrm>
          <a:prstGeom prst="rect">
            <a:avLst/>
          </a:prstGeom>
        </p:spPr>
      </p:pic>
      <p:cxnSp>
        <p:nvCxnSpPr>
          <p:cNvPr id="9" name="Elbow Connector 8"/>
          <p:cNvCxnSpPr>
            <a:stCxn id="5" idx="3"/>
          </p:cNvCxnSpPr>
          <p:nvPr/>
        </p:nvCxnSpPr>
        <p:spPr bwMode="auto">
          <a:xfrm>
            <a:off x="3403600" y="1589784"/>
            <a:ext cx="863600" cy="1136747"/>
          </a:xfrm>
          <a:prstGeom prst="bentConnector2">
            <a:avLst/>
          </a:prstGeom>
          <a:solidFill>
            <a:srgbClr val="EEEEEE"/>
          </a:solidFill>
          <a:ln>
            <a:no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Elbow Connector 11"/>
          <p:cNvCxnSpPr/>
          <p:nvPr/>
        </p:nvCxnSpPr>
        <p:spPr bwMode="auto">
          <a:xfrm rot="5400000">
            <a:off x="3765550" y="2078831"/>
            <a:ext cx="1149350" cy="6350"/>
          </a:xfrm>
          <a:prstGeom prst="bentConnector3">
            <a:avLst/>
          </a:prstGeom>
          <a:solidFill>
            <a:srgbClr val="EEEEEE"/>
          </a:solidFill>
          <a:ln w="127000">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p:cNvCxnSpPr>
            <a:endCxn id="6" idx="1"/>
          </p:cNvCxnSpPr>
          <p:nvPr/>
        </p:nvCxnSpPr>
        <p:spPr bwMode="auto">
          <a:xfrm flipV="1">
            <a:off x="3352800" y="1504348"/>
            <a:ext cx="2057400" cy="2983"/>
          </a:xfrm>
          <a:prstGeom prst="line">
            <a:avLst/>
          </a:prstGeom>
          <a:solidFill>
            <a:srgbClr val="EEEEEE"/>
          </a:solidFill>
          <a:ln w="127000">
            <a:solidFill>
              <a:schemeClr val="tx1"/>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726531"/>
            <a:ext cx="6705600" cy="2222500"/>
          </a:xfrm>
          <a:prstGeom prst="rect">
            <a:avLst/>
          </a:prstGeom>
        </p:spPr>
      </p:pic>
    </p:spTree>
    <p:extLst>
      <p:ext uri="{BB962C8B-B14F-4D97-AF65-F5344CB8AC3E}">
        <p14:creationId xmlns:p14="http://schemas.microsoft.com/office/powerpoint/2010/main" val="755753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err="1" smtClean="0"/>
              <a:t>PlottinG</a:t>
            </a:r>
            <a:r>
              <a:rPr lang="en-US" dirty="0" smtClean="0"/>
              <a:t> data</a:t>
            </a:r>
          </a:p>
        </p:txBody>
      </p:sp>
      <p:sp>
        <p:nvSpPr>
          <p:cNvPr id="13316" name="Rectangle 4"/>
          <p:cNvSpPr>
            <a:spLocks noGrp="1" noChangeArrowheads="1"/>
          </p:cNvSpPr>
          <p:nvPr>
            <p:ph idx="1"/>
          </p:nvPr>
        </p:nvSpPr>
        <p:spPr/>
        <p:txBody>
          <a:bodyPr/>
          <a:lstStyle/>
          <a:p>
            <a:pPr marL="0" indent="0">
              <a:defRPr/>
            </a:pPr>
            <a:r>
              <a:rPr lang="en-US" dirty="0" smtClean="0"/>
              <a:t>Or, ‘go look at your data...’</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34</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4564480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plot data…</a:t>
            </a:r>
            <a:endParaRPr lang="en-US" dirty="0"/>
          </a:p>
        </p:txBody>
      </p:sp>
      <p:sp>
        <p:nvSpPr>
          <p:cNvPr id="3" name="Slide Number Placeholder 2"/>
          <p:cNvSpPr>
            <a:spLocks noGrp="1"/>
          </p:cNvSpPr>
          <p:nvPr>
            <p:ph type="sldNum" sz="quarter" idx="10"/>
          </p:nvPr>
        </p:nvSpPr>
        <p:spPr/>
        <p:txBody>
          <a:bodyPr/>
          <a:lstStyle/>
          <a:p>
            <a:pPr>
              <a:defRPr/>
            </a:pPr>
            <a:fld id="{828AC58C-983D-3E45-926C-F840E8299E7B}" type="slidenum">
              <a:rPr lang="en-US" smtClean="0"/>
              <a:pPr>
                <a:defRPr/>
              </a:pPr>
              <a:t>35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73931"/>
            <a:ext cx="5257800" cy="3752074"/>
          </a:xfrm>
          <a:prstGeom prst="rect">
            <a:avLst/>
          </a:prstGeom>
        </p:spPr>
      </p:pic>
    </p:spTree>
    <p:extLst>
      <p:ext uri="{BB962C8B-B14F-4D97-AF65-F5344CB8AC3E}">
        <p14:creationId xmlns:p14="http://schemas.microsoft.com/office/powerpoint/2010/main" val="146189633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dirty="0" smtClean="0"/>
              <a:t>draw </a:t>
            </a:r>
            <a:r>
              <a:rPr lang="en" dirty="0"/>
              <a:t>a line chart in </a:t>
            </a:r>
            <a:r>
              <a:rPr lang="en" dirty="0" err="1"/>
              <a:t>Matplotlib</a:t>
            </a:r>
            <a:endParaRPr lang="en" dirty="0"/>
          </a:p>
        </p:txBody>
      </p:sp>
      <p:sp>
        <p:nvSpPr>
          <p:cNvPr id="188" name="Shape 188"/>
          <p:cNvSpPr txBox="1">
            <a:spLocks noGrp="1"/>
          </p:cNvSpPr>
          <p:nvPr>
            <p:ph type="body" idx="1"/>
          </p:nvPr>
        </p:nvSpPr>
        <p:spPr>
          <a:xfrm>
            <a:off x="311701" y="1154856"/>
            <a:ext cx="8520599" cy="3416400"/>
          </a:xfrm>
          <a:prstGeom prst="rect">
            <a:avLst/>
          </a:prstGeom>
        </p:spPr>
        <p:txBody>
          <a:bodyPr vert="horz" wrap="square" lIns="91425" tIns="91425" rIns="91425" bIns="91425" numCol="1" anchor="t" anchorCtr="0" compatLnSpc="1">
            <a:prstTxWarp prst="textNoShape">
              <a:avLst/>
            </a:prstTxWarp>
            <a:noAutofit/>
          </a:bodyPr>
          <a:lstStyle/>
          <a:p>
            <a:r>
              <a:rPr lang="en" sz="1800" dirty="0">
                <a:solidFill>
                  <a:srgbClr val="002060"/>
                </a:solidFill>
              </a:rPr>
              <a:t>%</a:t>
            </a:r>
            <a:r>
              <a:rPr lang="en" sz="1800" dirty="0" err="1">
                <a:solidFill>
                  <a:srgbClr val="002060"/>
                </a:solidFill>
              </a:rPr>
              <a:t>matplotlib</a:t>
            </a:r>
            <a:r>
              <a:rPr lang="en" sz="1800" dirty="0">
                <a:solidFill>
                  <a:srgbClr val="002060"/>
                </a:solidFill>
              </a:rPr>
              <a:t> inline</a:t>
            </a:r>
          </a:p>
          <a:p>
            <a:r>
              <a:rPr lang="en" sz="1800" dirty="0">
                <a:solidFill>
                  <a:srgbClr val="002060"/>
                </a:solidFill>
              </a:rPr>
              <a:t>import </a:t>
            </a:r>
            <a:r>
              <a:rPr lang="en" sz="1800" dirty="0" err="1">
                <a:solidFill>
                  <a:srgbClr val="002060"/>
                </a:solidFill>
              </a:rPr>
              <a:t>matplotlib.pyplot</a:t>
            </a:r>
            <a:r>
              <a:rPr lang="en" sz="1800" dirty="0">
                <a:solidFill>
                  <a:srgbClr val="002060"/>
                </a:solidFill>
              </a:rPr>
              <a:t> as </a:t>
            </a:r>
            <a:r>
              <a:rPr lang="en" sz="1800" dirty="0" err="1">
                <a:solidFill>
                  <a:srgbClr val="002060"/>
                </a:solidFill>
              </a:rPr>
              <a:t>plt</a:t>
            </a:r>
            <a:endParaRPr lang="en" sz="1800" dirty="0">
              <a:solidFill>
                <a:srgbClr val="002060"/>
              </a:solidFill>
            </a:endParaRPr>
          </a:p>
          <a:p>
            <a:r>
              <a:rPr lang="en" sz="1800" dirty="0">
                <a:solidFill>
                  <a:srgbClr val="002060"/>
                </a:solidFill>
              </a:rPr>
              <a:t>import </a:t>
            </a:r>
            <a:r>
              <a:rPr lang="en" sz="1800" dirty="0" err="1">
                <a:solidFill>
                  <a:srgbClr val="002060"/>
                </a:solidFill>
              </a:rPr>
              <a:t>numpy</a:t>
            </a:r>
            <a:r>
              <a:rPr lang="en" sz="1800" dirty="0">
                <a:solidFill>
                  <a:srgbClr val="002060"/>
                </a:solidFill>
              </a:rPr>
              <a:t> as </a:t>
            </a:r>
            <a:r>
              <a:rPr lang="en" sz="1800" dirty="0" smtClean="0">
                <a:solidFill>
                  <a:srgbClr val="002060"/>
                </a:solidFill>
              </a:rPr>
              <a:t>np</a:t>
            </a:r>
            <a:endParaRPr lang="en-US" sz="1800" dirty="0" smtClean="0">
              <a:solidFill>
                <a:srgbClr val="002060"/>
              </a:solidFill>
            </a:endParaRPr>
          </a:p>
          <a:p>
            <a:endParaRPr lang="en" sz="1800" dirty="0">
              <a:solidFill>
                <a:srgbClr val="002060"/>
              </a:solidFill>
            </a:endParaRPr>
          </a:p>
          <a:p>
            <a:r>
              <a:rPr lang="en" sz="1800" dirty="0">
                <a:solidFill>
                  <a:srgbClr val="002060"/>
                </a:solidFill>
              </a:rPr>
              <a:t>x = </a:t>
            </a:r>
            <a:r>
              <a:rPr lang="en" sz="1800" dirty="0" err="1">
                <a:solidFill>
                  <a:srgbClr val="002060"/>
                </a:solidFill>
              </a:rPr>
              <a:t>np.linspace</a:t>
            </a:r>
            <a:r>
              <a:rPr lang="en" sz="1800" dirty="0">
                <a:solidFill>
                  <a:srgbClr val="002060"/>
                </a:solidFill>
              </a:rPr>
              <a:t>(0, 10, 100)</a:t>
            </a:r>
          </a:p>
          <a:p>
            <a:r>
              <a:rPr lang="en" sz="1800" dirty="0">
                <a:solidFill>
                  <a:srgbClr val="002060"/>
                </a:solidFill>
              </a:rPr>
              <a:t>y = </a:t>
            </a:r>
            <a:r>
              <a:rPr lang="en" sz="1800" dirty="0" err="1">
                <a:solidFill>
                  <a:srgbClr val="002060"/>
                </a:solidFill>
              </a:rPr>
              <a:t>np.sin</a:t>
            </a:r>
            <a:r>
              <a:rPr lang="en" sz="1800" dirty="0">
                <a:solidFill>
                  <a:srgbClr val="002060"/>
                </a:solidFill>
              </a:rPr>
              <a:t>(x)</a:t>
            </a:r>
          </a:p>
          <a:p>
            <a:r>
              <a:rPr lang="en" sz="1800" dirty="0" err="1">
                <a:solidFill>
                  <a:srgbClr val="002060"/>
                </a:solidFill>
              </a:rPr>
              <a:t>plt.plot</a:t>
            </a:r>
            <a:r>
              <a:rPr lang="en" sz="1800" dirty="0">
                <a:solidFill>
                  <a:srgbClr val="002060"/>
                </a:solidFill>
              </a:rPr>
              <a:t>(x, y)</a:t>
            </a:r>
          </a:p>
          <a:p>
            <a:endParaRPr sz="1800" dirty="0">
              <a:solidFill>
                <a:srgbClr val="002060"/>
              </a:solidFill>
            </a:endParaRPr>
          </a:p>
        </p:txBody>
      </p:sp>
    </p:spTree>
    <p:extLst>
      <p:ext uri="{BB962C8B-B14F-4D97-AF65-F5344CB8AC3E}">
        <p14:creationId xmlns:p14="http://schemas.microsoft.com/office/powerpoint/2010/main" val="1576973327"/>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a:t>That line chart</a:t>
            </a:r>
          </a:p>
        </p:txBody>
      </p:sp>
      <p:pic>
        <p:nvPicPr>
          <p:cNvPr id="194" name="Shape 194"/>
          <p:cNvPicPr preferRelativeResize="0"/>
          <p:nvPr/>
        </p:nvPicPr>
        <p:blipFill>
          <a:blip r:embed="rId3">
            <a:alphaModFix/>
          </a:blip>
          <a:stretch>
            <a:fillRect/>
          </a:stretch>
        </p:blipFill>
        <p:spPr>
          <a:xfrm>
            <a:off x="1835551" y="1128857"/>
            <a:ext cx="5374025" cy="3582675"/>
          </a:xfrm>
          <a:prstGeom prst="rect">
            <a:avLst/>
          </a:prstGeom>
          <a:noFill/>
          <a:ln>
            <a:noFill/>
          </a:ln>
        </p:spPr>
      </p:pic>
    </p:spTree>
    <p:extLst>
      <p:ext uri="{BB962C8B-B14F-4D97-AF65-F5344CB8AC3E}">
        <p14:creationId xmlns:p14="http://schemas.microsoft.com/office/powerpoint/2010/main" val="846860222"/>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dirty="0" smtClean="0"/>
              <a:t>scatterplot</a:t>
            </a:r>
            <a:endParaRPr lang="en" dirty="0"/>
          </a:p>
        </p:txBody>
      </p:sp>
      <p:sp>
        <p:nvSpPr>
          <p:cNvPr id="200" name="Shape 200"/>
          <p:cNvSpPr txBox="1">
            <a:spLocks noGrp="1"/>
          </p:cNvSpPr>
          <p:nvPr>
            <p:ph type="body" idx="1"/>
          </p:nvPr>
        </p:nvSpPr>
        <p:spPr>
          <a:xfrm>
            <a:off x="311700" y="1154856"/>
            <a:ext cx="4014000" cy="3416400"/>
          </a:xfrm>
          <a:prstGeom prst="rect">
            <a:avLst/>
          </a:prstGeom>
        </p:spPr>
        <p:txBody>
          <a:bodyPr vert="horz" wrap="square" lIns="91425" tIns="91425" rIns="91425" bIns="91425" numCol="1" anchor="t" anchorCtr="0" compatLnSpc="1">
            <a:prstTxWarp prst="textNoShape">
              <a:avLst/>
            </a:prstTxWarp>
            <a:noAutofit/>
          </a:bodyPr>
          <a:lstStyle/>
          <a:p>
            <a:r>
              <a:rPr lang="en" sz="1800" dirty="0">
                <a:solidFill>
                  <a:srgbClr val="002060"/>
                </a:solidFill>
              </a:rPr>
              <a:t>import </a:t>
            </a:r>
            <a:r>
              <a:rPr lang="en" sz="1800" dirty="0" err="1">
                <a:solidFill>
                  <a:srgbClr val="002060"/>
                </a:solidFill>
              </a:rPr>
              <a:t>matplotlib.pyplot</a:t>
            </a:r>
            <a:r>
              <a:rPr lang="en" sz="1800" dirty="0">
                <a:solidFill>
                  <a:srgbClr val="002060"/>
                </a:solidFill>
              </a:rPr>
              <a:t> as </a:t>
            </a:r>
            <a:r>
              <a:rPr lang="en" sz="1800" dirty="0" err="1">
                <a:solidFill>
                  <a:srgbClr val="002060"/>
                </a:solidFill>
              </a:rPr>
              <a:t>plt</a:t>
            </a:r>
            <a:endParaRPr lang="en" sz="1800" dirty="0">
              <a:solidFill>
                <a:srgbClr val="002060"/>
              </a:solidFill>
            </a:endParaRPr>
          </a:p>
          <a:p>
            <a:r>
              <a:rPr lang="en" sz="1800" dirty="0">
                <a:solidFill>
                  <a:srgbClr val="002060"/>
                </a:solidFill>
              </a:rPr>
              <a:t>import </a:t>
            </a:r>
            <a:r>
              <a:rPr lang="en" sz="1800" dirty="0" err="1">
                <a:solidFill>
                  <a:srgbClr val="002060"/>
                </a:solidFill>
              </a:rPr>
              <a:t>numpy</a:t>
            </a:r>
            <a:r>
              <a:rPr lang="en" sz="1800" dirty="0">
                <a:solidFill>
                  <a:srgbClr val="002060"/>
                </a:solidFill>
              </a:rPr>
              <a:t> as np</a:t>
            </a:r>
          </a:p>
          <a:p>
            <a:endParaRPr sz="1800" dirty="0">
              <a:solidFill>
                <a:srgbClr val="002060"/>
              </a:solidFill>
            </a:endParaRPr>
          </a:p>
          <a:p>
            <a:r>
              <a:rPr lang="en" sz="1800" dirty="0">
                <a:solidFill>
                  <a:srgbClr val="002060"/>
                </a:solidFill>
              </a:rPr>
              <a:t>x = </a:t>
            </a:r>
            <a:r>
              <a:rPr lang="en" sz="1800" dirty="0" err="1">
                <a:solidFill>
                  <a:srgbClr val="002060"/>
                </a:solidFill>
              </a:rPr>
              <a:t>np.array</a:t>
            </a:r>
            <a:r>
              <a:rPr lang="en" sz="1800" dirty="0">
                <a:solidFill>
                  <a:srgbClr val="002060"/>
                </a:solidFill>
              </a:rPr>
              <a:t>([1,4,3,2,6,4,7,8])</a:t>
            </a:r>
          </a:p>
          <a:p>
            <a:r>
              <a:rPr lang="en" sz="1800" dirty="0">
                <a:solidFill>
                  <a:srgbClr val="002060"/>
                </a:solidFill>
              </a:rPr>
              <a:t>y = </a:t>
            </a:r>
            <a:r>
              <a:rPr lang="en" sz="1800" dirty="0" err="1">
                <a:solidFill>
                  <a:srgbClr val="002060"/>
                </a:solidFill>
              </a:rPr>
              <a:t>np.array</a:t>
            </a:r>
            <a:r>
              <a:rPr lang="en" sz="1800" dirty="0">
                <a:solidFill>
                  <a:srgbClr val="002060"/>
                </a:solidFill>
              </a:rPr>
              <a:t>([3,5,4,3,7,6,4,9])</a:t>
            </a:r>
          </a:p>
          <a:p>
            <a:r>
              <a:rPr lang="en" sz="1800" dirty="0" err="1">
                <a:solidFill>
                  <a:srgbClr val="002060"/>
                </a:solidFill>
              </a:rPr>
              <a:t>plt.scatter</a:t>
            </a:r>
            <a:r>
              <a:rPr lang="en" sz="1800" dirty="0">
                <a:solidFill>
                  <a:srgbClr val="002060"/>
                </a:solidFill>
              </a:rPr>
              <a:t>(x, y)</a:t>
            </a:r>
          </a:p>
          <a:p>
            <a:endParaRPr sz="1800" dirty="0">
              <a:solidFill>
                <a:srgbClr val="002060"/>
              </a:solidFill>
            </a:endParaRPr>
          </a:p>
        </p:txBody>
      </p:sp>
      <p:pic>
        <p:nvPicPr>
          <p:cNvPr id="201" name="Shape 201"/>
          <p:cNvPicPr preferRelativeResize="0"/>
          <p:nvPr/>
        </p:nvPicPr>
        <p:blipFill>
          <a:blip r:embed="rId3">
            <a:alphaModFix/>
          </a:blip>
          <a:stretch>
            <a:fillRect/>
          </a:stretch>
        </p:blipFill>
        <p:spPr>
          <a:xfrm>
            <a:off x="4064926" y="1154857"/>
            <a:ext cx="4767375" cy="3270375"/>
          </a:xfrm>
          <a:prstGeom prst="rect">
            <a:avLst/>
          </a:prstGeom>
          <a:noFill/>
          <a:ln>
            <a:noFill/>
          </a:ln>
        </p:spPr>
      </p:pic>
    </p:spTree>
    <p:extLst>
      <p:ext uri="{BB962C8B-B14F-4D97-AF65-F5344CB8AC3E}">
        <p14:creationId xmlns:p14="http://schemas.microsoft.com/office/powerpoint/2010/main" val="100568963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a:t>Add labels</a:t>
            </a:r>
          </a:p>
        </p:txBody>
      </p:sp>
      <p:sp>
        <p:nvSpPr>
          <p:cNvPr id="207" name="Shape 207"/>
          <p:cNvSpPr txBox="1">
            <a:spLocks noGrp="1"/>
          </p:cNvSpPr>
          <p:nvPr>
            <p:ph type="body" idx="1"/>
          </p:nvPr>
        </p:nvSpPr>
        <p:spPr>
          <a:xfrm>
            <a:off x="311700" y="1154856"/>
            <a:ext cx="3992100" cy="3416400"/>
          </a:xfrm>
          <a:prstGeom prst="rect">
            <a:avLst/>
          </a:prstGeom>
        </p:spPr>
        <p:txBody>
          <a:bodyPr vert="horz" wrap="square" lIns="91425" tIns="91425" rIns="91425" bIns="91425" numCol="1" anchor="t" anchorCtr="0" compatLnSpc="1">
            <a:prstTxWarp prst="textNoShape">
              <a:avLst/>
            </a:prstTxWarp>
            <a:noAutofit/>
          </a:bodyPr>
          <a:lstStyle/>
          <a:p>
            <a:r>
              <a:rPr lang="en" sz="1800" dirty="0">
                <a:solidFill>
                  <a:srgbClr val="002060"/>
                </a:solidFill>
              </a:rPr>
              <a:t>fig, ax = </a:t>
            </a:r>
            <a:r>
              <a:rPr lang="en" sz="1800" dirty="0" err="1">
                <a:solidFill>
                  <a:srgbClr val="002060"/>
                </a:solidFill>
              </a:rPr>
              <a:t>plt.subplots</a:t>
            </a:r>
            <a:r>
              <a:rPr lang="en" sz="1800" dirty="0">
                <a:solidFill>
                  <a:srgbClr val="002060"/>
                </a:solidFill>
              </a:rPr>
              <a:t>()</a:t>
            </a:r>
          </a:p>
          <a:p>
            <a:r>
              <a:rPr lang="en" sz="1800" dirty="0" err="1">
                <a:solidFill>
                  <a:srgbClr val="002060"/>
                </a:solidFill>
              </a:rPr>
              <a:t>plt.scatter</a:t>
            </a:r>
            <a:r>
              <a:rPr lang="en" sz="1800" dirty="0">
                <a:solidFill>
                  <a:srgbClr val="002060"/>
                </a:solidFill>
              </a:rPr>
              <a:t>(x, y)</a:t>
            </a:r>
          </a:p>
          <a:p>
            <a:r>
              <a:rPr lang="en" sz="1800" dirty="0" err="1">
                <a:solidFill>
                  <a:srgbClr val="002060"/>
                </a:solidFill>
              </a:rPr>
              <a:t>ax.set_ylabel</a:t>
            </a:r>
            <a:r>
              <a:rPr lang="en" sz="1800" dirty="0">
                <a:solidFill>
                  <a:srgbClr val="002060"/>
                </a:solidFill>
              </a:rPr>
              <a:t>('This is the Y axis')</a:t>
            </a:r>
          </a:p>
          <a:p>
            <a:r>
              <a:rPr lang="en" sz="1800" dirty="0" err="1">
                <a:solidFill>
                  <a:srgbClr val="002060"/>
                </a:solidFill>
              </a:rPr>
              <a:t>ax.set_xlabel</a:t>
            </a:r>
            <a:r>
              <a:rPr lang="en" sz="1800" dirty="0">
                <a:solidFill>
                  <a:srgbClr val="002060"/>
                </a:solidFill>
              </a:rPr>
              <a:t>('This is the X axis')</a:t>
            </a:r>
          </a:p>
          <a:p>
            <a:r>
              <a:rPr lang="en" sz="1800" dirty="0" err="1">
                <a:solidFill>
                  <a:srgbClr val="002060"/>
                </a:solidFill>
              </a:rPr>
              <a:t>ax.set_title</a:t>
            </a:r>
            <a:r>
              <a:rPr lang="en" sz="1800" dirty="0">
                <a:solidFill>
                  <a:srgbClr val="002060"/>
                </a:solidFill>
              </a:rPr>
              <a:t>('This is the Title')</a:t>
            </a:r>
          </a:p>
          <a:p>
            <a:endParaRPr sz="1800" dirty="0">
              <a:solidFill>
                <a:srgbClr val="002060"/>
              </a:solidFill>
            </a:endParaRPr>
          </a:p>
        </p:txBody>
      </p:sp>
      <p:pic>
        <p:nvPicPr>
          <p:cNvPr id="208" name="Shape 208"/>
          <p:cNvPicPr preferRelativeResize="0"/>
          <p:nvPr/>
        </p:nvPicPr>
        <p:blipFill>
          <a:blip r:embed="rId3">
            <a:alphaModFix/>
          </a:blip>
          <a:stretch>
            <a:fillRect/>
          </a:stretch>
        </p:blipFill>
        <p:spPr>
          <a:xfrm>
            <a:off x="4051248" y="822843"/>
            <a:ext cx="4905824" cy="3502574"/>
          </a:xfrm>
          <a:prstGeom prst="rect">
            <a:avLst/>
          </a:prstGeom>
          <a:noFill/>
          <a:ln>
            <a:noFill/>
          </a:ln>
        </p:spPr>
      </p:pic>
    </p:spTree>
    <p:extLst>
      <p:ext uri="{BB962C8B-B14F-4D97-AF65-F5344CB8AC3E}">
        <p14:creationId xmlns:p14="http://schemas.microsoft.com/office/powerpoint/2010/main" val="1161834932"/>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prstGeom prst="rect">
            <a:avLst/>
          </a:prstGeom>
        </p:spPr>
        <p:txBody>
          <a:bodyPr vert="horz" wrap="square" lIns="91425" tIns="91425" rIns="91425" bIns="91425" numCol="1" anchor="t" anchorCtr="0" compatLnSpc="1">
            <a:prstTxWarp prst="textNoShape">
              <a:avLst/>
            </a:prstTxWarp>
            <a:noAutofit/>
          </a:bodyPr>
          <a:lstStyle/>
          <a:p>
            <a:r>
              <a:rPr lang="en-US" dirty="0" smtClean="0"/>
              <a:t>Session </a:t>
            </a:r>
            <a:r>
              <a:rPr lang="en" dirty="0" smtClean="0"/>
              <a:t>4</a:t>
            </a:r>
            <a:r>
              <a:rPr lang="en-US" dirty="0" smtClean="0"/>
              <a:t> (Communicating Results) recap</a:t>
            </a:r>
            <a:endParaRPr lang="en" dirty="0"/>
          </a:p>
        </p:txBody>
      </p:sp>
      <p:sp>
        <p:nvSpPr>
          <p:cNvPr id="60" name="Shape 60"/>
          <p:cNvSpPr txBox="1">
            <a:spLocks noGrp="1"/>
          </p:cNvSpPr>
          <p:nvPr>
            <p:ph type="body" idx="1"/>
          </p:nvPr>
        </p:nvSpPr>
        <p:spPr>
          <a:prstGeom prst="rect">
            <a:avLst/>
          </a:prstGeom>
        </p:spPr>
        <p:txBody>
          <a:bodyPr vert="horz" wrap="square" lIns="91425" tIns="91425" rIns="91425" bIns="91425" numCol="1" anchor="t" anchorCtr="0" compatLnSpc="1">
            <a:prstTxWarp prst="textNoShape">
              <a:avLst/>
            </a:prstTxWarp>
            <a:noAutofit/>
          </a:bodyPr>
          <a:lstStyle/>
          <a:p>
            <a:pPr marL="457200" indent="-228600">
              <a:buClr>
                <a:schemeClr val="tx1"/>
              </a:buClr>
            </a:pPr>
            <a:r>
              <a:rPr lang="en" dirty="0"/>
              <a:t>Communicating with data</a:t>
            </a:r>
          </a:p>
          <a:p>
            <a:pPr marL="457200" indent="-228600">
              <a:buClr>
                <a:schemeClr val="tx1"/>
              </a:buClr>
            </a:pPr>
            <a:r>
              <a:rPr lang="en" dirty="0"/>
              <a:t>Really common </a:t>
            </a:r>
            <a:r>
              <a:rPr lang="en" dirty="0" err="1"/>
              <a:t>visualisations</a:t>
            </a:r>
            <a:endParaRPr lang="en" dirty="0"/>
          </a:p>
          <a:p>
            <a:pPr marL="457200" indent="-228600">
              <a:buClr>
                <a:schemeClr val="tx1"/>
              </a:buClr>
            </a:pPr>
            <a:r>
              <a:rPr lang="en" dirty="0"/>
              <a:t>Quite common </a:t>
            </a:r>
            <a:r>
              <a:rPr lang="en" dirty="0" err="1"/>
              <a:t>visualisations</a:t>
            </a:r>
            <a:endParaRPr lang="en" dirty="0"/>
          </a:p>
          <a:p>
            <a:pPr marL="457200" indent="-228600">
              <a:buClr>
                <a:schemeClr val="tx1"/>
              </a:buClr>
            </a:pPr>
            <a:r>
              <a:rPr lang="en" dirty="0" err="1" smtClean="0"/>
              <a:t>Matplotlib</a:t>
            </a:r>
            <a:endParaRPr lang="en-US" dirty="0"/>
          </a:p>
          <a:p>
            <a:pPr marL="457200" indent="-228600">
              <a:buClr>
                <a:schemeClr val="tx1"/>
              </a:buClr>
            </a:pPr>
            <a:r>
              <a:rPr lang="en" dirty="0" smtClean="0"/>
              <a:t>Tableau</a:t>
            </a:r>
            <a:endParaRPr lang="en-US" dirty="0" smtClean="0"/>
          </a:p>
          <a:p>
            <a:pPr marL="457200" indent="-228600">
              <a:buClr>
                <a:schemeClr val="tx1"/>
              </a:buClr>
            </a:pPr>
            <a:r>
              <a:rPr lang="en" dirty="0" smtClean="0"/>
              <a:t>D3 </a:t>
            </a:r>
            <a:r>
              <a:rPr lang="en" dirty="0"/>
              <a:t>and beyond</a:t>
            </a:r>
          </a:p>
          <a:p>
            <a:endParaRPr dirty="0"/>
          </a:p>
        </p:txBody>
      </p:sp>
    </p:spTree>
    <p:extLst>
      <p:ext uri="{BB962C8B-B14F-4D97-AF65-F5344CB8AC3E}">
        <p14:creationId xmlns:p14="http://schemas.microsoft.com/office/powerpoint/2010/main" val="1686799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Scatterplot</a:t>
            </a:r>
            <a:endParaRPr lang="en-US" dirty="0"/>
          </a:p>
        </p:txBody>
      </p:sp>
      <p:sp>
        <p:nvSpPr>
          <p:cNvPr id="3" name="Text Placeholder 2"/>
          <p:cNvSpPr>
            <a:spLocks noGrp="1"/>
          </p:cNvSpPr>
          <p:nvPr>
            <p:ph type="body" idx="1"/>
          </p:nvPr>
        </p:nvSpPr>
        <p:spPr>
          <a:xfrm>
            <a:off x="304800" y="973931"/>
            <a:ext cx="8520599" cy="582389"/>
          </a:xfrm>
        </p:spPr>
        <p:txBody>
          <a:bodyPr/>
          <a:lstStyle/>
          <a:p>
            <a:r>
              <a:rPr lang="en-US" sz="1800" dirty="0" err="1">
                <a:solidFill>
                  <a:srgbClr val="002060"/>
                </a:solidFill>
                <a:latin typeface="Arial" charset="0"/>
                <a:ea typeface="Arial" charset="0"/>
                <a:cs typeface="Arial" charset="0"/>
              </a:rPr>
              <a:t>plt.scatter</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q_time</a:t>
            </a:r>
            <a:r>
              <a:rPr lang="en-US" sz="1800" dirty="0">
                <a:solidFill>
                  <a:srgbClr val="002060"/>
                </a:solidFill>
                <a:latin typeface="Arial" charset="0"/>
                <a:ea typeface="Arial" charset="0"/>
                <a:cs typeface="Arial" charset="0"/>
              </a:rPr>
              <a:t>'], </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vru_time</a:t>
            </a:r>
            <a:r>
              <a:rPr lang="en-US" sz="1800" dirty="0">
                <a:solidFill>
                  <a:srgbClr val="002060"/>
                </a:solidFill>
                <a:latin typeface="Arial" charset="0"/>
                <a:ea typeface="Arial" charset="0"/>
                <a:cs typeface="Arial" charset="0"/>
              </a:rPr>
              <a:t>'])</a:t>
            </a:r>
          </a:p>
        </p:txBody>
      </p:sp>
      <p:sp>
        <p:nvSpPr>
          <p:cNvPr id="4" name="Slide Number Placeholder 3"/>
          <p:cNvSpPr>
            <a:spLocks noGrp="1"/>
          </p:cNvSpPr>
          <p:nvPr>
            <p:ph type="sldNum" idx="12"/>
          </p:nvPr>
        </p:nvSpPr>
        <p:spPr/>
        <p:txBody>
          <a:bodyPr/>
          <a:lstStyle/>
          <a:p>
            <a:pPr>
              <a:spcBef>
                <a:spcPts val="0"/>
              </a:spcBef>
            </a:pPr>
            <a:fld id="{00000000-1234-1234-1234-123412341234}" type="slidenum">
              <a:rPr lang="en" smtClean="0"/>
              <a:pPr>
                <a:spcBef>
                  <a:spcPts val="0"/>
                </a:spcBef>
              </a:pPr>
              <a:t>40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59731"/>
            <a:ext cx="4965700" cy="3327400"/>
          </a:xfrm>
          <a:prstGeom prst="rect">
            <a:avLst/>
          </a:prstGeom>
        </p:spPr>
      </p:pic>
    </p:spTree>
    <p:extLst>
      <p:ext uri="{BB962C8B-B14F-4D97-AF65-F5344CB8AC3E}">
        <p14:creationId xmlns:p14="http://schemas.microsoft.com/office/powerpoint/2010/main" val="1458443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sp>
        <p:nvSpPr>
          <p:cNvPr id="3" name="Slide Number Placeholder 2"/>
          <p:cNvSpPr>
            <a:spLocks noGrp="1"/>
          </p:cNvSpPr>
          <p:nvPr>
            <p:ph type="sldNum" sz="quarter" idx="10"/>
          </p:nvPr>
        </p:nvSpPr>
        <p:spPr/>
        <p:txBody>
          <a:bodyPr/>
          <a:lstStyle/>
          <a:p>
            <a:pPr>
              <a:defRPr/>
            </a:pPr>
            <a:fld id="{828AC58C-983D-3E45-926C-F840E8299E7B}" type="slidenum">
              <a:rPr lang="en-US" smtClean="0"/>
              <a:pPr>
                <a:defRPr/>
              </a:pPr>
              <a:t>41</a:t>
            </a:fld>
            <a:endParaRPr lang="en-US"/>
          </a:p>
        </p:txBody>
      </p:sp>
      <p:sp>
        <p:nvSpPr>
          <p:cNvPr id="4" name="TextBox 3"/>
          <p:cNvSpPr txBox="1"/>
          <p:nvPr/>
        </p:nvSpPr>
        <p:spPr>
          <a:xfrm>
            <a:off x="762000" y="973931"/>
            <a:ext cx="7543800" cy="923330"/>
          </a:xfrm>
          <a:prstGeom prst="rect">
            <a:avLst/>
          </a:prstGeom>
          <a:noFill/>
        </p:spPr>
        <p:txBody>
          <a:bodyPr wrap="square" rtlCol="0">
            <a:spAutoFit/>
          </a:bodyPr>
          <a:lstStyle/>
          <a:p>
            <a:pPr algn="l">
              <a:lnSpc>
                <a:spcPct val="100000"/>
              </a:lnSpc>
            </a:pPr>
            <a:r>
              <a:rPr lang="en-US" sz="1800" dirty="0">
                <a:solidFill>
                  <a:srgbClr val="002060"/>
                </a:solidFill>
                <a:latin typeface="Arial" charset="0"/>
                <a:ea typeface="Arial" charset="0"/>
                <a:cs typeface="Arial" charset="0"/>
              </a:rPr>
              <a:t>import </a:t>
            </a:r>
            <a:r>
              <a:rPr lang="en-US" sz="1800" dirty="0" err="1">
                <a:solidFill>
                  <a:srgbClr val="002060"/>
                </a:solidFill>
                <a:latin typeface="Arial" charset="0"/>
                <a:ea typeface="Arial" charset="0"/>
                <a:cs typeface="Arial" charset="0"/>
              </a:rPr>
              <a:t>matplotlib.pyplot</a:t>
            </a:r>
            <a:r>
              <a:rPr lang="en-US" sz="1800" dirty="0">
                <a:solidFill>
                  <a:srgbClr val="002060"/>
                </a:solidFill>
                <a:latin typeface="Arial" charset="0"/>
                <a:ea typeface="Arial" charset="0"/>
                <a:cs typeface="Arial" charset="0"/>
              </a:rPr>
              <a:t> as </a:t>
            </a:r>
            <a:r>
              <a:rPr lang="en-US" sz="1800" dirty="0" err="1" smtClean="0">
                <a:solidFill>
                  <a:srgbClr val="002060"/>
                </a:solidFill>
                <a:latin typeface="Arial" charset="0"/>
                <a:ea typeface="Arial" charset="0"/>
                <a:cs typeface="Arial" charset="0"/>
              </a:rPr>
              <a:t>plt</a:t>
            </a:r>
            <a:endParaRPr lang="en-US" sz="1800" dirty="0" smtClean="0">
              <a:solidFill>
                <a:srgbClr val="002060"/>
              </a:solidFill>
              <a:latin typeface="Arial" charset="0"/>
              <a:ea typeface="Arial" charset="0"/>
              <a:cs typeface="Arial" charset="0"/>
            </a:endParaRPr>
          </a:p>
          <a:p>
            <a:pPr algn="l">
              <a:lnSpc>
                <a:spcPct val="100000"/>
              </a:lnSpc>
            </a:pP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q_time</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hist</a:t>
            </a:r>
            <a:r>
              <a:rPr lang="en-US" sz="1800" dirty="0" smtClean="0">
                <a:solidFill>
                  <a:srgbClr val="002060"/>
                </a:solidFill>
                <a:latin typeface="Arial" charset="0"/>
                <a:ea typeface="Arial" charset="0"/>
                <a:cs typeface="Arial" charset="0"/>
              </a:rPr>
              <a:t>()</a:t>
            </a:r>
          </a:p>
          <a:p>
            <a:pPr algn="l">
              <a:lnSpc>
                <a:spcPct val="100000"/>
              </a:lnSpc>
            </a:pPr>
            <a:r>
              <a:rPr lang="en-US" sz="1800" dirty="0" err="1">
                <a:solidFill>
                  <a:srgbClr val="002060"/>
                </a:solidFill>
                <a:latin typeface="Arial" charset="0"/>
                <a:ea typeface="Arial" charset="0"/>
                <a:cs typeface="Arial" charset="0"/>
              </a:rPr>
              <a:t>plt.show</a:t>
            </a:r>
            <a:r>
              <a:rPr lang="en-US" sz="1800" dirty="0">
                <a:solidFill>
                  <a:srgbClr val="002060"/>
                </a:solidFill>
                <a:latin typeface="Arial" charset="0"/>
                <a:ea typeface="Arial" charset="0"/>
                <a:cs typeface="Arial" charset="0"/>
              </a:rPr>
              <a:t>()</a:t>
            </a:r>
            <a:endParaRPr lang="en-US" sz="1800" dirty="0" smtClean="0">
              <a:solidFill>
                <a:srgbClr val="002060"/>
              </a:solidFill>
              <a:latin typeface="Arial" charset="0"/>
              <a:ea typeface="Arial" charset="0"/>
              <a:cs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583531"/>
            <a:ext cx="5194300" cy="3304780"/>
          </a:xfrm>
          <a:prstGeom prst="rect">
            <a:avLst/>
          </a:prstGeom>
        </p:spPr>
      </p:pic>
    </p:spTree>
    <p:extLst>
      <p:ext uri="{BB962C8B-B14F-4D97-AF65-F5344CB8AC3E}">
        <p14:creationId xmlns:p14="http://schemas.microsoft.com/office/powerpoint/2010/main" val="156096413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2-column Pivot + </a:t>
            </a:r>
            <a:r>
              <a:rPr lang="en-US" dirty="0" err="1" smtClean="0"/>
              <a:t>linechart</a:t>
            </a:r>
            <a:endParaRPr lang="en-US" dirty="0"/>
          </a:p>
        </p:txBody>
      </p:sp>
      <p:sp>
        <p:nvSpPr>
          <p:cNvPr id="3" name="Slide Number Placeholder 2"/>
          <p:cNvSpPr>
            <a:spLocks noGrp="1"/>
          </p:cNvSpPr>
          <p:nvPr>
            <p:ph type="sldNum" sz="quarter" idx="10"/>
          </p:nvPr>
        </p:nvSpPr>
        <p:spPr/>
        <p:txBody>
          <a:bodyPr/>
          <a:lstStyle/>
          <a:p>
            <a:pPr>
              <a:defRPr/>
            </a:pPr>
            <a:fld id="{828AC58C-983D-3E45-926C-F840E8299E7B}" type="slidenum">
              <a:rPr lang="en-US" smtClean="0"/>
              <a:pPr>
                <a:defRPr/>
              </a:pPr>
              <a:t>42</a:t>
            </a:fld>
            <a:endParaRPr lang="en-US"/>
          </a:p>
        </p:txBody>
      </p:sp>
      <p:sp>
        <p:nvSpPr>
          <p:cNvPr id="4" name="TextBox 3"/>
          <p:cNvSpPr txBox="1"/>
          <p:nvPr/>
        </p:nvSpPr>
        <p:spPr>
          <a:xfrm>
            <a:off x="228600" y="973931"/>
            <a:ext cx="8686800" cy="1477328"/>
          </a:xfrm>
          <a:prstGeom prst="rect">
            <a:avLst/>
          </a:prstGeom>
          <a:noFill/>
        </p:spPr>
        <p:txBody>
          <a:bodyPr wrap="square" rtlCol="0">
            <a:spAutoFit/>
          </a:bodyPr>
          <a:lstStyle/>
          <a:p>
            <a:pPr algn="l">
              <a:lnSpc>
                <a:spcPct val="100000"/>
              </a:lnSpc>
            </a:pPr>
            <a:r>
              <a:rPr lang="en-US" sz="1800" dirty="0" err="1">
                <a:solidFill>
                  <a:srgbClr val="002060"/>
                </a:solidFill>
                <a:latin typeface="Arial" charset="0"/>
                <a:ea typeface="Arial" charset="0"/>
                <a:cs typeface="Arial" charset="0"/>
              </a:rPr>
              <a:t>custidcounts</a:t>
            </a:r>
            <a:r>
              <a:rPr lang="en-US" sz="1800" dirty="0">
                <a:solidFill>
                  <a:srgbClr val="002060"/>
                </a:solidFill>
                <a:latin typeface="Arial" charset="0"/>
                <a:ea typeface="Arial" charset="0"/>
                <a:cs typeface="Arial" charset="0"/>
              </a:rPr>
              <a:t> = </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customer_id</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value_counts</a:t>
            </a:r>
            <a:r>
              <a:rPr lang="en-US" sz="1800" dirty="0" smtClean="0">
                <a:solidFill>
                  <a:srgbClr val="002060"/>
                </a:solidFill>
                <a:latin typeface="Arial" charset="0"/>
                <a:ea typeface="Arial" charset="0"/>
                <a:cs typeface="Arial" charset="0"/>
              </a:rPr>
              <a:t>()</a:t>
            </a:r>
          </a:p>
          <a:p>
            <a:pPr algn="l">
              <a:lnSpc>
                <a:spcPct val="100000"/>
              </a:lnSpc>
            </a:pPr>
            <a:r>
              <a:rPr lang="en-US" sz="1800" dirty="0" err="1">
                <a:solidFill>
                  <a:srgbClr val="002060"/>
                </a:solidFill>
                <a:latin typeface="Arial" charset="0"/>
                <a:ea typeface="Arial" charset="0"/>
                <a:cs typeface="Arial" charset="0"/>
              </a:rPr>
              <a:t>dftopcusts</a:t>
            </a:r>
            <a:r>
              <a:rPr lang="en-US" sz="1800" dirty="0">
                <a:solidFill>
                  <a:srgbClr val="002060"/>
                </a:solidFill>
                <a:latin typeface="Arial" charset="0"/>
                <a:ea typeface="Arial" charset="0"/>
                <a:cs typeface="Arial" charset="0"/>
              </a:rPr>
              <a:t> = </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customer_id</a:t>
            </a:r>
            <a:r>
              <a:rPr lang="en-US" sz="1800" dirty="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isin</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custidcounts.head</a:t>
            </a:r>
            <a:r>
              <a:rPr lang="en-US" sz="1800" dirty="0" smtClean="0">
                <a:solidFill>
                  <a:srgbClr val="002060"/>
                </a:solidFill>
                <a:latin typeface="Arial" charset="0"/>
                <a:ea typeface="Arial" charset="0"/>
                <a:cs typeface="Arial" charset="0"/>
              </a:rPr>
              <a:t>(5).</a:t>
            </a:r>
            <a:r>
              <a:rPr lang="en-US" sz="1800" dirty="0">
                <a:solidFill>
                  <a:srgbClr val="002060"/>
                </a:solidFill>
                <a:latin typeface="Arial" charset="0"/>
                <a:ea typeface="Arial" charset="0"/>
                <a:cs typeface="Arial" charset="0"/>
              </a:rPr>
              <a:t>index</a:t>
            </a:r>
            <a:r>
              <a:rPr lang="en-US" sz="1800" dirty="0" smtClean="0">
                <a:solidFill>
                  <a:srgbClr val="002060"/>
                </a:solidFill>
                <a:latin typeface="Arial" charset="0"/>
                <a:ea typeface="Arial" charset="0"/>
                <a:cs typeface="Arial" charset="0"/>
              </a:rPr>
              <a:t>)]</a:t>
            </a:r>
          </a:p>
          <a:p>
            <a:pPr algn="l">
              <a:lnSpc>
                <a:spcPct val="100000"/>
              </a:lnSpc>
            </a:pPr>
            <a:r>
              <a:rPr lang="en-US" sz="1800" dirty="0" err="1">
                <a:solidFill>
                  <a:srgbClr val="002060"/>
                </a:solidFill>
                <a:latin typeface="Arial" charset="0"/>
                <a:ea typeface="Arial" charset="0"/>
                <a:cs typeface="Arial" charset="0"/>
              </a:rPr>
              <a:t>custpivot</a:t>
            </a:r>
            <a:r>
              <a:rPr lang="en-US" sz="1800" dirty="0">
                <a:solidFill>
                  <a:srgbClr val="002060"/>
                </a:solidFill>
                <a:latin typeface="Arial" charset="0"/>
                <a:ea typeface="Arial" charset="0"/>
                <a:cs typeface="Arial" charset="0"/>
              </a:rPr>
              <a:t> = </a:t>
            </a:r>
            <a:r>
              <a:rPr lang="en-US" sz="1800" dirty="0" err="1">
                <a:solidFill>
                  <a:srgbClr val="002060"/>
                </a:solidFill>
                <a:latin typeface="Arial" charset="0"/>
                <a:ea typeface="Arial" charset="0"/>
                <a:cs typeface="Arial" charset="0"/>
              </a:rPr>
              <a:t>pd.pivot_table</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dftopcusts</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date','customer_id','counter</a:t>
            </a:r>
            <a:r>
              <a:rPr lang="en-US" sz="1800" dirty="0">
                <a:solidFill>
                  <a:srgbClr val="002060"/>
                </a:solidFill>
                <a:latin typeface="Arial" charset="0"/>
                <a:ea typeface="Arial" charset="0"/>
                <a:cs typeface="Arial" charset="0"/>
              </a:rPr>
              <a:t>']], index=['date</a:t>
            </a:r>
            <a:r>
              <a:rPr lang="en-US" sz="1800" dirty="0" smtClean="0">
                <a:solidFill>
                  <a:srgbClr val="002060"/>
                </a:solidFill>
                <a:latin typeface="Arial" charset="0"/>
                <a:ea typeface="Arial" charset="0"/>
                <a:cs typeface="Arial" charset="0"/>
              </a:rPr>
              <a:t>'],</a:t>
            </a:r>
          </a:p>
          <a:p>
            <a:pPr algn="l">
              <a:lnSpc>
                <a:spcPct val="100000"/>
              </a:lnSpc>
            </a:pPr>
            <a:r>
              <a:rPr lang="en-US" sz="1800" dirty="0">
                <a:solidFill>
                  <a:srgbClr val="002060"/>
                </a:solidFill>
                <a:latin typeface="Arial" charset="0"/>
                <a:ea typeface="Arial" charset="0"/>
                <a:cs typeface="Arial" charset="0"/>
              </a:rPr>
              <a:t> </a:t>
            </a:r>
            <a:r>
              <a:rPr lang="en-US" sz="1800" dirty="0" smtClean="0">
                <a:solidFill>
                  <a:srgbClr val="002060"/>
                </a:solidFill>
                <a:latin typeface="Arial" charset="0"/>
                <a:ea typeface="Arial" charset="0"/>
                <a:cs typeface="Arial" charset="0"/>
              </a:rPr>
              <a:t>                                         </a:t>
            </a:r>
            <a:r>
              <a:rPr lang="en-US" sz="1800" dirty="0">
                <a:solidFill>
                  <a:srgbClr val="002060"/>
                </a:solidFill>
                <a:latin typeface="Arial" charset="0"/>
                <a:ea typeface="Arial" charset="0"/>
                <a:cs typeface="Arial" charset="0"/>
              </a:rPr>
              <a:t>columns='</a:t>
            </a:r>
            <a:r>
              <a:rPr lang="en-US" sz="1800" dirty="0" err="1">
                <a:solidFill>
                  <a:srgbClr val="002060"/>
                </a:solidFill>
                <a:latin typeface="Arial" charset="0"/>
                <a:ea typeface="Arial" charset="0"/>
                <a:cs typeface="Arial" charset="0"/>
              </a:rPr>
              <a:t>customer_id</a:t>
            </a:r>
            <a:r>
              <a:rPr lang="en-US" sz="1800" dirty="0">
                <a:solidFill>
                  <a:srgbClr val="002060"/>
                </a:solidFill>
                <a:latin typeface="Arial" charset="0"/>
                <a:ea typeface="Arial" charset="0"/>
                <a:cs typeface="Arial" charset="0"/>
              </a:rPr>
              <a:t>', </a:t>
            </a:r>
            <a:r>
              <a:rPr lang="en-US" sz="1800" dirty="0" err="1">
                <a:solidFill>
                  <a:srgbClr val="002060"/>
                </a:solidFill>
                <a:latin typeface="Arial" charset="0"/>
                <a:ea typeface="Arial" charset="0"/>
                <a:cs typeface="Arial" charset="0"/>
              </a:rPr>
              <a:t>aggfunc</a:t>
            </a:r>
            <a:r>
              <a:rPr lang="en-US" sz="1800" dirty="0">
                <a:solidFill>
                  <a:srgbClr val="002060"/>
                </a:solidFill>
                <a:latin typeface="Arial" charset="0"/>
                <a:ea typeface="Arial" charset="0"/>
                <a:cs typeface="Arial" charset="0"/>
              </a:rPr>
              <a:t>='count', </a:t>
            </a:r>
            <a:r>
              <a:rPr lang="en-US" sz="1800" dirty="0" err="1">
                <a:solidFill>
                  <a:srgbClr val="002060"/>
                </a:solidFill>
                <a:latin typeface="Arial" charset="0"/>
                <a:ea typeface="Arial" charset="0"/>
                <a:cs typeface="Arial" charset="0"/>
              </a:rPr>
              <a:t>fill_value</a:t>
            </a:r>
            <a:r>
              <a:rPr lang="en-US" sz="1800" dirty="0">
                <a:solidFill>
                  <a:srgbClr val="002060"/>
                </a:solidFill>
                <a:latin typeface="Arial" charset="0"/>
                <a:ea typeface="Arial" charset="0"/>
                <a:cs typeface="Arial" charset="0"/>
              </a:rPr>
              <a:t>=0</a:t>
            </a:r>
            <a:r>
              <a:rPr lang="en-US" sz="1800" dirty="0" smtClean="0">
                <a:solidFill>
                  <a:srgbClr val="002060"/>
                </a:solidFill>
                <a:latin typeface="Arial" charset="0"/>
                <a:ea typeface="Arial" charset="0"/>
                <a:cs typeface="Arial" charset="0"/>
              </a:rPr>
              <a:t>)</a:t>
            </a:r>
          </a:p>
          <a:p>
            <a:pPr algn="l">
              <a:lnSpc>
                <a:spcPct val="100000"/>
              </a:lnSpc>
            </a:pPr>
            <a:r>
              <a:rPr lang="en-US" sz="1800" dirty="0" err="1" smtClean="0">
                <a:solidFill>
                  <a:srgbClr val="002060"/>
                </a:solidFill>
                <a:latin typeface="Arial" charset="0"/>
                <a:ea typeface="Arial" charset="0"/>
                <a:cs typeface="Arial" charset="0"/>
              </a:rPr>
              <a:t>custpivot.plot</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figsize</a:t>
            </a:r>
            <a:r>
              <a:rPr lang="en-US" sz="1800" dirty="0">
                <a:solidFill>
                  <a:srgbClr val="002060"/>
                </a:solidFill>
                <a:latin typeface="Arial" charset="0"/>
                <a:ea typeface="Arial" charset="0"/>
                <a:cs typeface="Arial" charset="0"/>
              </a:rPr>
              <a:t>=(15, 5))</a:t>
            </a:r>
            <a:endParaRPr lang="en-US" sz="1800" dirty="0" smtClean="0">
              <a:solidFill>
                <a:srgbClr val="002060"/>
              </a:solidFill>
              <a:latin typeface="Arial" charset="0"/>
              <a:ea typeface="Arial" charset="0"/>
              <a:cs typeface="Arial"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575314"/>
            <a:ext cx="7010400" cy="2587910"/>
          </a:xfrm>
          <a:prstGeom prst="rect">
            <a:avLst/>
          </a:prstGeom>
        </p:spPr>
      </p:pic>
    </p:spTree>
    <p:extLst>
      <p:ext uri="{BB962C8B-B14F-4D97-AF65-F5344CB8AC3E}">
        <p14:creationId xmlns:p14="http://schemas.microsoft.com/office/powerpoint/2010/main" val="18932509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2-column pivot + Stacked </a:t>
            </a:r>
            <a:r>
              <a:rPr lang="en-US" dirty="0" err="1" smtClean="0"/>
              <a:t>Barchart</a:t>
            </a:r>
            <a:endParaRPr lang="en-US" dirty="0"/>
          </a:p>
        </p:txBody>
      </p:sp>
      <p:sp>
        <p:nvSpPr>
          <p:cNvPr id="3" name="Content Placeholder 2"/>
          <p:cNvSpPr>
            <a:spLocks noGrp="1"/>
          </p:cNvSpPr>
          <p:nvPr>
            <p:ph idx="1"/>
          </p:nvPr>
        </p:nvSpPr>
        <p:spPr>
          <a:xfrm>
            <a:off x="267891" y="750788"/>
            <a:ext cx="8608219" cy="985143"/>
          </a:xfrm>
        </p:spPr>
        <p:txBody>
          <a:bodyPr/>
          <a:lstStyle/>
          <a:p>
            <a:pPr>
              <a:lnSpc>
                <a:spcPct val="100000"/>
              </a:lnSpc>
            </a:pPr>
            <a:r>
              <a:rPr lang="en-US" sz="1800" dirty="0">
                <a:solidFill>
                  <a:srgbClr val="002060"/>
                </a:solidFill>
                <a:latin typeface="Arial" charset="0"/>
                <a:ea typeface="Arial" charset="0"/>
                <a:cs typeface="Arial" charset="0"/>
              </a:rPr>
              <a:t>import </a:t>
            </a:r>
            <a:r>
              <a:rPr lang="en-US" sz="1800" dirty="0" err="1">
                <a:solidFill>
                  <a:srgbClr val="002060"/>
                </a:solidFill>
                <a:latin typeface="Arial" charset="0"/>
                <a:ea typeface="Arial" charset="0"/>
                <a:cs typeface="Arial" charset="0"/>
              </a:rPr>
              <a:t>matplotlib.pyplot</a:t>
            </a:r>
            <a:r>
              <a:rPr lang="en-US" sz="1800" dirty="0">
                <a:solidFill>
                  <a:srgbClr val="002060"/>
                </a:solidFill>
                <a:latin typeface="Arial" charset="0"/>
                <a:ea typeface="Arial" charset="0"/>
                <a:cs typeface="Arial" charset="0"/>
              </a:rPr>
              <a:t> as </a:t>
            </a:r>
            <a:r>
              <a:rPr lang="en-US" sz="1800" dirty="0" err="1">
                <a:solidFill>
                  <a:srgbClr val="002060"/>
                </a:solidFill>
                <a:latin typeface="Arial" charset="0"/>
                <a:ea typeface="Arial" charset="0"/>
                <a:cs typeface="Arial" charset="0"/>
              </a:rPr>
              <a:t>plt</a:t>
            </a:r>
            <a:endParaRPr lang="en-US" sz="1800" dirty="0">
              <a:solidFill>
                <a:srgbClr val="002060"/>
              </a:solidFill>
              <a:latin typeface="Arial" charset="0"/>
              <a:ea typeface="Arial" charset="0"/>
              <a:cs typeface="Arial" charset="0"/>
            </a:endParaRPr>
          </a:p>
          <a:p>
            <a:pPr>
              <a:lnSpc>
                <a:spcPct val="100000"/>
              </a:lnSpc>
            </a:pPr>
            <a:r>
              <a:rPr lang="en-US" sz="1800" dirty="0" err="1">
                <a:solidFill>
                  <a:srgbClr val="002060"/>
                </a:solidFill>
                <a:latin typeface="Arial" charset="0"/>
                <a:ea typeface="Arial" charset="0"/>
                <a:cs typeface="Arial" charset="0"/>
              </a:rPr>
              <a:t>pt_type</a:t>
            </a:r>
            <a:r>
              <a:rPr lang="en-US" sz="1800" dirty="0">
                <a:solidFill>
                  <a:srgbClr val="002060"/>
                </a:solidFill>
                <a:latin typeface="Arial" charset="0"/>
                <a:ea typeface="Arial" charset="0"/>
                <a:cs typeface="Arial" charset="0"/>
              </a:rPr>
              <a:t> = </a:t>
            </a:r>
            <a:r>
              <a:rPr lang="en-US" sz="1800" dirty="0" err="1">
                <a:solidFill>
                  <a:srgbClr val="002060"/>
                </a:solidFill>
                <a:latin typeface="Arial" charset="0"/>
                <a:ea typeface="Arial" charset="0"/>
                <a:cs typeface="Arial" charset="0"/>
              </a:rPr>
              <a:t>pd.pivot_table</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df</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date','type','counter</a:t>
            </a:r>
            <a:r>
              <a:rPr lang="en-US" sz="1800" dirty="0">
                <a:solidFill>
                  <a:srgbClr val="002060"/>
                </a:solidFill>
                <a:latin typeface="Arial" charset="0"/>
                <a:ea typeface="Arial" charset="0"/>
                <a:cs typeface="Arial" charset="0"/>
              </a:rPr>
              <a:t>']], </a:t>
            </a:r>
            <a:r>
              <a:rPr lang="en-US" sz="1800" dirty="0" smtClean="0">
                <a:solidFill>
                  <a:srgbClr val="002060"/>
                </a:solidFill>
                <a:latin typeface="Arial" charset="0"/>
                <a:ea typeface="Arial" charset="0"/>
                <a:cs typeface="Arial" charset="0"/>
              </a:rPr>
              <a:t>index</a:t>
            </a:r>
            <a:r>
              <a:rPr lang="en-US" sz="1800" dirty="0">
                <a:solidFill>
                  <a:srgbClr val="002060"/>
                </a:solidFill>
                <a:latin typeface="Arial" charset="0"/>
                <a:ea typeface="Arial" charset="0"/>
                <a:cs typeface="Arial" charset="0"/>
              </a:rPr>
              <a:t>=['date'], </a:t>
            </a:r>
            <a:endParaRPr lang="en-US" sz="1800" dirty="0" smtClean="0">
              <a:solidFill>
                <a:srgbClr val="002060"/>
              </a:solidFill>
              <a:latin typeface="Arial" charset="0"/>
              <a:ea typeface="Arial" charset="0"/>
              <a:cs typeface="Arial" charset="0"/>
            </a:endParaRPr>
          </a:p>
          <a:p>
            <a:pPr>
              <a:lnSpc>
                <a:spcPct val="100000"/>
              </a:lnSpc>
            </a:pPr>
            <a:r>
              <a:rPr lang="en-US" sz="1800" dirty="0">
                <a:solidFill>
                  <a:srgbClr val="002060"/>
                </a:solidFill>
                <a:latin typeface="Arial" charset="0"/>
                <a:ea typeface="Arial" charset="0"/>
                <a:cs typeface="Arial" charset="0"/>
              </a:rPr>
              <a:t> </a:t>
            </a:r>
            <a:r>
              <a:rPr lang="en-US" sz="1800" dirty="0" smtClean="0">
                <a:solidFill>
                  <a:srgbClr val="002060"/>
                </a:solidFill>
                <a:latin typeface="Arial" charset="0"/>
                <a:ea typeface="Arial" charset="0"/>
                <a:cs typeface="Arial" charset="0"/>
              </a:rPr>
              <a:t>   columns</a:t>
            </a:r>
            <a:r>
              <a:rPr lang="en-US" sz="1800" dirty="0">
                <a:solidFill>
                  <a:srgbClr val="002060"/>
                </a:solidFill>
                <a:latin typeface="Arial" charset="0"/>
                <a:ea typeface="Arial" charset="0"/>
                <a:cs typeface="Arial" charset="0"/>
              </a:rPr>
              <a:t>='type', </a:t>
            </a:r>
            <a:r>
              <a:rPr lang="en-US" sz="1800" dirty="0" err="1">
                <a:solidFill>
                  <a:srgbClr val="002060"/>
                </a:solidFill>
                <a:latin typeface="Arial" charset="0"/>
                <a:ea typeface="Arial" charset="0"/>
                <a:cs typeface="Arial" charset="0"/>
              </a:rPr>
              <a:t>aggfunc</a:t>
            </a:r>
            <a:r>
              <a:rPr lang="en-US" sz="1800" dirty="0">
                <a:solidFill>
                  <a:srgbClr val="002060"/>
                </a:solidFill>
                <a:latin typeface="Arial" charset="0"/>
                <a:ea typeface="Arial" charset="0"/>
                <a:cs typeface="Arial" charset="0"/>
              </a:rPr>
              <a:t>='count', </a:t>
            </a:r>
            <a:r>
              <a:rPr lang="en-US" sz="1800" dirty="0" err="1">
                <a:solidFill>
                  <a:srgbClr val="002060"/>
                </a:solidFill>
                <a:latin typeface="Arial" charset="0"/>
                <a:ea typeface="Arial" charset="0"/>
                <a:cs typeface="Arial" charset="0"/>
              </a:rPr>
              <a:t>fill_value</a:t>
            </a:r>
            <a:r>
              <a:rPr lang="en-US" sz="1800" dirty="0">
                <a:solidFill>
                  <a:srgbClr val="002060"/>
                </a:solidFill>
                <a:latin typeface="Arial" charset="0"/>
                <a:ea typeface="Arial" charset="0"/>
                <a:cs typeface="Arial" charset="0"/>
              </a:rPr>
              <a:t>=0</a:t>
            </a:r>
            <a:r>
              <a:rPr lang="en-US" sz="1800" dirty="0" smtClean="0">
                <a:solidFill>
                  <a:srgbClr val="002060"/>
                </a:solidFill>
                <a:latin typeface="Arial" charset="0"/>
                <a:ea typeface="Arial" charset="0"/>
                <a:cs typeface="Arial" charset="0"/>
              </a:rPr>
              <a:t>)</a:t>
            </a:r>
          </a:p>
          <a:p>
            <a:pPr>
              <a:lnSpc>
                <a:spcPct val="100000"/>
              </a:lnSpc>
            </a:pPr>
            <a:r>
              <a:rPr lang="en-US" sz="1800" dirty="0" err="1" smtClean="0">
                <a:solidFill>
                  <a:srgbClr val="002060"/>
                </a:solidFill>
                <a:latin typeface="Arial" charset="0"/>
                <a:ea typeface="Arial" charset="0"/>
                <a:cs typeface="Arial" charset="0"/>
              </a:rPr>
              <a:t>pt_type.plot.bar</a:t>
            </a:r>
            <a:r>
              <a:rPr lang="en-US" sz="1800" dirty="0" smtClean="0">
                <a:solidFill>
                  <a:srgbClr val="002060"/>
                </a:solidFill>
                <a:latin typeface="Arial" charset="0"/>
                <a:ea typeface="Arial" charset="0"/>
                <a:cs typeface="Arial" charset="0"/>
              </a:rPr>
              <a:t>(</a:t>
            </a:r>
            <a:r>
              <a:rPr lang="en-US" sz="1800" dirty="0" err="1" smtClean="0">
                <a:solidFill>
                  <a:srgbClr val="002060"/>
                </a:solidFill>
                <a:latin typeface="Arial" charset="0"/>
                <a:ea typeface="Arial" charset="0"/>
                <a:cs typeface="Arial" charset="0"/>
              </a:rPr>
              <a:t>figsize</a:t>
            </a:r>
            <a:r>
              <a:rPr lang="en-US" sz="1800" dirty="0">
                <a:solidFill>
                  <a:srgbClr val="002060"/>
                </a:solidFill>
                <a:latin typeface="Arial" charset="0"/>
                <a:ea typeface="Arial" charset="0"/>
                <a:cs typeface="Arial" charset="0"/>
              </a:rPr>
              <a:t>=(15, 5), legend=False, stacked=True)</a:t>
            </a:r>
          </a:p>
        </p:txBody>
      </p:sp>
      <p:sp>
        <p:nvSpPr>
          <p:cNvPr id="4" name="Slide Number Placeholder 3"/>
          <p:cNvSpPr>
            <a:spLocks noGrp="1"/>
          </p:cNvSpPr>
          <p:nvPr>
            <p:ph type="sldNum" sz="quarter" idx="10"/>
          </p:nvPr>
        </p:nvSpPr>
        <p:spPr/>
        <p:txBody>
          <a:bodyPr/>
          <a:lstStyle/>
          <a:p>
            <a:pPr>
              <a:defRPr/>
            </a:pPr>
            <a:fld id="{F96569CB-066D-C142-9BE4-FFA768C9D509}" type="slidenum">
              <a:rPr lang="en-US" smtClean="0"/>
              <a:pPr>
                <a:defRPr/>
              </a:pPr>
              <a:t>43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650331"/>
            <a:ext cx="6146800" cy="2374900"/>
          </a:xfrm>
          <a:prstGeom prst="rect">
            <a:avLst/>
          </a:prstGeom>
        </p:spPr>
      </p:pic>
    </p:spTree>
    <p:extLst>
      <p:ext uri="{BB962C8B-B14F-4D97-AF65-F5344CB8AC3E}">
        <p14:creationId xmlns:p14="http://schemas.microsoft.com/office/powerpoint/2010/main" val="13825211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prstGeom prst="rect">
            <a:avLst/>
          </a:prstGeom>
        </p:spPr>
        <p:txBody>
          <a:bodyPr vert="horz" wrap="square" lIns="91425" tIns="91425" rIns="91425" bIns="91425" numCol="1" anchor="t" anchorCtr="0" compatLnSpc="1">
            <a:prstTxWarp prst="textNoShape">
              <a:avLst/>
            </a:prstTxWarp>
            <a:noAutofit/>
          </a:bodyPr>
          <a:lstStyle/>
          <a:p>
            <a:r>
              <a:rPr lang="en" dirty="0"/>
              <a:t>The </a:t>
            </a:r>
            <a:r>
              <a:rPr lang="en-US" dirty="0" err="1" smtClean="0"/>
              <a:t>Seaborn</a:t>
            </a:r>
            <a:r>
              <a:rPr lang="en-US" dirty="0" smtClean="0"/>
              <a:t> </a:t>
            </a:r>
            <a:r>
              <a:rPr lang="en-US" dirty="0" err="1" smtClean="0"/>
              <a:t>visualisation</a:t>
            </a:r>
            <a:r>
              <a:rPr lang="en-US" dirty="0" smtClean="0"/>
              <a:t> library</a:t>
            </a:r>
            <a:endParaRPr lang="en" dirty="0"/>
          </a:p>
        </p:txBody>
      </p:sp>
      <p:sp>
        <p:nvSpPr>
          <p:cNvPr id="230" name="Shape 230"/>
          <p:cNvSpPr txBox="1">
            <a:spLocks noGrp="1"/>
          </p:cNvSpPr>
          <p:nvPr>
            <p:ph type="body" idx="1"/>
          </p:nvPr>
        </p:nvSpPr>
        <p:spPr>
          <a:prstGeom prst="rect">
            <a:avLst/>
          </a:prstGeom>
        </p:spPr>
        <p:txBody>
          <a:bodyPr vert="horz" wrap="square" lIns="91425" tIns="91425" rIns="91425" bIns="91425" numCol="1" anchor="t" anchorCtr="0" compatLnSpc="1">
            <a:prstTxWarp prst="textNoShape">
              <a:avLst/>
            </a:prstTxWarp>
            <a:noAutofit/>
          </a:bodyPr>
          <a:lstStyle/>
          <a:p>
            <a:r>
              <a:rPr lang="en-US" sz="1800" dirty="0" smtClean="0"/>
              <a:t>Import </a:t>
            </a:r>
            <a:r>
              <a:rPr lang="en-US" sz="1800" dirty="0" err="1" smtClean="0"/>
              <a:t>matplotlib.pyplot</a:t>
            </a:r>
            <a:r>
              <a:rPr lang="en-US" sz="1800" dirty="0" smtClean="0"/>
              <a:t> as </a:t>
            </a:r>
            <a:r>
              <a:rPr lang="en-US" sz="1800" dirty="0" err="1" smtClean="0"/>
              <a:t>plt</a:t>
            </a:r>
            <a:endParaRPr lang="en-US" sz="1800" dirty="0" smtClean="0"/>
          </a:p>
          <a:p>
            <a:r>
              <a:rPr lang="en" sz="1800" dirty="0" smtClean="0"/>
              <a:t>import </a:t>
            </a:r>
            <a:r>
              <a:rPr lang="en" sz="1800" dirty="0" err="1"/>
              <a:t>seaborn</a:t>
            </a:r>
            <a:r>
              <a:rPr lang="en" sz="1800" dirty="0"/>
              <a:t> as </a:t>
            </a:r>
            <a:r>
              <a:rPr lang="en" sz="1800" dirty="0" err="1"/>
              <a:t>sns</a:t>
            </a:r>
            <a:endParaRPr lang="en" sz="1800" dirty="0"/>
          </a:p>
          <a:p>
            <a:r>
              <a:rPr lang="en" sz="1800" dirty="0"/>
              <a:t>iris = </a:t>
            </a:r>
            <a:r>
              <a:rPr lang="en" sz="1800" dirty="0" err="1"/>
              <a:t>sns.load_dataset</a:t>
            </a:r>
            <a:r>
              <a:rPr lang="en" sz="1800" dirty="0"/>
              <a:t>('iris')</a:t>
            </a:r>
          </a:p>
          <a:p>
            <a:endParaRPr dirty="0"/>
          </a:p>
        </p:txBody>
      </p:sp>
      <p:pic>
        <p:nvPicPr>
          <p:cNvPr id="7170" name="Picture 2" descr="https://lh4.googleusercontent.com/E9GcgtFsKvU4RIZhKMdc_VVAIwwTsAPQPrebkZ8kx2_1l57GcHirhhy9ErMV6bInvsML_mv8gfO2ZquQP9Ogu6ag9iU06vpE4DCLcnvb7qpnmoih9rMOma9DXtUV3drghFV7T3OmK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345531"/>
            <a:ext cx="6479969" cy="258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67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prstGeom prst="rect">
            <a:avLst/>
          </a:prstGeom>
        </p:spPr>
        <p:txBody>
          <a:bodyPr vert="horz" wrap="square" lIns="91425" tIns="91425" rIns="91425" bIns="91425" numCol="1" anchor="t" anchorCtr="0" compatLnSpc="1">
            <a:prstTxWarp prst="textNoShape">
              <a:avLst/>
            </a:prstTxWarp>
            <a:noAutofit/>
          </a:bodyPr>
          <a:lstStyle/>
          <a:p>
            <a:r>
              <a:rPr lang="en"/>
              <a:t>Visualising Iris data with Seaborn</a:t>
            </a:r>
          </a:p>
        </p:txBody>
      </p:sp>
      <p:sp>
        <p:nvSpPr>
          <p:cNvPr id="237" name="Shape 237"/>
          <p:cNvSpPr txBox="1">
            <a:spLocks noGrp="1"/>
          </p:cNvSpPr>
          <p:nvPr>
            <p:ph type="body" idx="1"/>
          </p:nvPr>
        </p:nvSpPr>
        <p:spPr>
          <a:xfrm>
            <a:off x="311700" y="1078656"/>
            <a:ext cx="8520600" cy="3416400"/>
          </a:xfrm>
          <a:prstGeom prst="rect">
            <a:avLst/>
          </a:prstGeom>
        </p:spPr>
        <p:txBody>
          <a:bodyPr vert="horz" wrap="square" lIns="91425" tIns="91425" rIns="91425" bIns="91425" numCol="1" anchor="t" anchorCtr="0" compatLnSpc="1">
            <a:prstTxWarp prst="textNoShape">
              <a:avLst/>
            </a:prstTxWarp>
            <a:noAutofit/>
          </a:bodyPr>
          <a:lstStyle/>
          <a:p>
            <a:r>
              <a:rPr lang="en" sz="1800" dirty="0" err="1"/>
              <a:t>sns.pairplot</a:t>
            </a:r>
            <a:r>
              <a:rPr lang="en" sz="1800" dirty="0"/>
              <a:t>(iris, hue='species', size=2</a:t>
            </a:r>
            <a:r>
              <a:rPr lang="en" sz="1800" dirty="0" smtClean="0"/>
              <a:t>)</a:t>
            </a:r>
            <a:endParaRPr lang="en-US" sz="1800" dirty="0" smtClean="0"/>
          </a:p>
          <a:p>
            <a:r>
              <a:rPr lang="en-US" sz="1800" dirty="0" err="1"/>
              <a:t>p</a:t>
            </a:r>
            <a:r>
              <a:rPr lang="en-US" sz="1800" dirty="0" err="1" smtClean="0"/>
              <a:t>lt.show</a:t>
            </a:r>
            <a:r>
              <a:rPr lang="en-US" sz="1800" dirty="0" smtClean="0"/>
              <a:t>()</a:t>
            </a:r>
            <a:endParaRPr lang="en" sz="1800" dirty="0"/>
          </a:p>
          <a:p>
            <a:endParaRPr sz="1800" dirty="0"/>
          </a:p>
        </p:txBody>
      </p:sp>
      <p:pic>
        <p:nvPicPr>
          <p:cNvPr id="8194" name="Picture 2" descr="https://lh4.googleusercontent.com/REEztbsTuJDdjiYlFSUH2aVtGVnzgVuzLgp8yJ3HnoUA9qyllYT1tjxkdHZqZeVCxcCJ0eIpadnnB841Q6Oh4_prZJVc3H_EnAHPqD1wsNaGDpKsb13Omf1DPx3FhsJh1EfBQ9dAto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560" y="1083036"/>
            <a:ext cx="4482441" cy="394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488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RECAP: Exploring Row-Column data</a:t>
            </a:r>
          </a:p>
        </p:txBody>
      </p:sp>
      <p:sp>
        <p:nvSpPr>
          <p:cNvPr id="13316" name="Rectangle 4"/>
          <p:cNvSpPr>
            <a:spLocks noGrp="1" noChangeArrowheads="1"/>
          </p:cNvSpPr>
          <p:nvPr>
            <p:ph idx="1"/>
          </p:nvPr>
        </p:nvSpPr>
        <p:spPr/>
        <p:txBody>
          <a:bodyPr/>
          <a:lstStyle/>
          <a:p>
            <a:pPr marL="0" indent="0">
              <a:defRPr/>
            </a:pPr>
            <a:r>
              <a:rPr lang="en-US" dirty="0" smtClean="0"/>
              <a:t>Or, ‘what we learned last time...’</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46</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81443961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data</a:t>
            </a:r>
            <a:endParaRPr lang="en-US" dirty="0"/>
          </a:p>
        </p:txBody>
      </p:sp>
      <p:sp>
        <p:nvSpPr>
          <p:cNvPr id="3" name="Content Placeholder 2"/>
          <p:cNvSpPr>
            <a:spLocks noGrp="1"/>
          </p:cNvSpPr>
          <p:nvPr>
            <p:ph idx="1"/>
          </p:nvPr>
        </p:nvSpPr>
        <p:spPr/>
        <p:txBody>
          <a:bodyPr/>
          <a:lstStyle/>
          <a:p>
            <a:r>
              <a:rPr lang="en-US" dirty="0"/>
              <a:t>Data needs to be </a:t>
            </a:r>
            <a:r>
              <a:rPr lang="en-US" dirty="0" err="1"/>
              <a:t>normalised</a:t>
            </a:r>
            <a:r>
              <a:rPr lang="en-US" dirty="0"/>
              <a:t>, clean, consistent</a:t>
            </a:r>
          </a:p>
          <a:p>
            <a:r>
              <a:rPr lang="en-US" dirty="0"/>
              <a:t>Basic Pandas commands</a:t>
            </a:r>
          </a:p>
          <a:p>
            <a:r>
              <a:rPr lang="en-US" dirty="0" smtClean="0"/>
              <a:t>Cleaning </a:t>
            </a:r>
            <a:r>
              <a:rPr lang="en-US" dirty="0"/>
              <a:t>strings: .lower(), .strip(), </a:t>
            </a:r>
            <a:r>
              <a:rPr lang="en-US" dirty="0" smtClean="0"/>
              <a:t>regular expressions</a:t>
            </a:r>
            <a:endParaRPr lang="en-US" dirty="0"/>
          </a:p>
          <a:p>
            <a:r>
              <a:rPr lang="en-US" dirty="0" smtClean="0"/>
              <a:t>Reshaping datasets </a:t>
            </a:r>
          </a:p>
          <a:p>
            <a:r>
              <a:rPr lang="en-US" dirty="0" err="1" smtClean="0"/>
              <a:t>Visualising</a:t>
            </a:r>
            <a:r>
              <a:rPr lang="en-US" dirty="0" smtClean="0"/>
              <a:t> datasets </a:t>
            </a:r>
            <a:r>
              <a:rPr lang="en-US" dirty="0"/>
              <a:t>with </a:t>
            </a:r>
            <a:r>
              <a:rPr lang="en-US" dirty="0" err="1" smtClean="0"/>
              <a:t>Matplotlib</a:t>
            </a:r>
            <a:endParaRPr lang="en-US" dirty="0" smtClean="0"/>
          </a:p>
          <a:p>
            <a:r>
              <a:rPr lang="en-US" dirty="0"/>
              <a:t>Combining </a:t>
            </a:r>
            <a:r>
              <a:rPr lang="en-US" dirty="0" smtClean="0"/>
              <a:t>datasets</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A2F2E5AC-C6C4-1D4B-AE09-A0F4C0874D99}" type="slidenum">
              <a:rPr lang="en-US" smtClean="0"/>
              <a:pPr>
                <a:defRPr/>
              </a:pPr>
              <a:t>47</a:t>
            </a:fld>
            <a:endParaRPr lang="en-US"/>
          </a:p>
        </p:txBody>
      </p:sp>
    </p:spTree>
    <p:extLst>
      <p:ext uri="{BB962C8B-B14F-4D97-AF65-F5344CB8AC3E}">
        <p14:creationId xmlns:p14="http://schemas.microsoft.com/office/powerpoint/2010/main" val="106006637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Learning More</a:t>
            </a:r>
          </a:p>
        </p:txBody>
      </p:sp>
      <p:sp>
        <p:nvSpPr>
          <p:cNvPr id="13316" name="Rectangle 4"/>
          <p:cNvSpPr>
            <a:spLocks noGrp="1" noChangeArrowheads="1"/>
          </p:cNvSpPr>
          <p:nvPr>
            <p:ph idx="1"/>
          </p:nvPr>
        </p:nvSpPr>
        <p:spPr/>
        <p:txBody>
          <a:bodyPr/>
          <a:lstStyle/>
          <a:p>
            <a:pPr marL="0" indent="0">
              <a:defRPr/>
            </a:pPr>
            <a:r>
              <a:rPr lang="en-US" dirty="0" smtClean="0"/>
              <a:t>Or, ‘what happens if…?’</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48</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664012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 y="288131"/>
            <a:ext cx="2214563" cy="382098"/>
          </a:xfrm>
        </p:spPr>
        <p:txBody>
          <a:bodyPr/>
          <a:lstStyle/>
          <a:p>
            <a:pPr eaLnBrk="1" hangingPunct="1">
              <a:defRPr/>
            </a:pPr>
            <a:r>
              <a:rPr lang="en-US" dirty="0" err="1" smtClean="0"/>
              <a:t>REading</a:t>
            </a:r>
            <a:endParaRPr lang="en-US" dirty="0" smtClean="0"/>
          </a:p>
        </p:txBody>
      </p:sp>
      <p:sp>
        <p:nvSpPr>
          <p:cNvPr id="5" name="Slide Number Placeholder 3"/>
          <p:cNvSpPr>
            <a:spLocks noGrp="1"/>
          </p:cNvSpPr>
          <p:nvPr>
            <p:ph type="sldNum" sz="quarter" idx="10"/>
          </p:nvPr>
        </p:nvSpPr>
        <p:spPr/>
        <p:txBody>
          <a:bodyPr/>
          <a:lstStyle/>
          <a:p>
            <a:pPr>
              <a:defRPr/>
            </a:pPr>
            <a:fld id="{7AE65093-DAE6-3349-8120-FB9EFC3B2732}" type="slidenum">
              <a:rPr lang="en-US"/>
              <a:pPr>
                <a:defRPr/>
              </a:pPr>
              <a:t>49</a:t>
            </a:fld>
            <a:endParaRPr lang="en-US"/>
          </a:p>
        </p:txBody>
      </p:sp>
      <p:sp>
        <p:nvSpPr>
          <p:cNvPr id="95236" name="Rectangle 3"/>
          <p:cNvSpPr>
            <a:spLocks/>
          </p:cNvSpPr>
          <p:nvPr/>
        </p:nvSpPr>
        <p:spPr bwMode="auto">
          <a:xfrm>
            <a:off x="267891" y="2627759"/>
            <a:ext cx="1660922" cy="173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l">
              <a:lnSpc>
                <a:spcPct val="120000"/>
              </a:lnSpc>
            </a:pPr>
            <a:r>
              <a:rPr lang="en-US" altLang="ja-JP" i="1" dirty="0" smtClean="0">
                <a:solidFill>
                  <a:srgbClr val="808184"/>
                </a:solidFill>
                <a:latin typeface="Arial" charset="0"/>
                <a:ea typeface="Arial" charset="0"/>
                <a:cs typeface="Arial" charset="0"/>
                <a:sym typeface="Open Sans Light Italic" charset="0"/>
              </a:rPr>
              <a:t>“Outside of a dog, a book is a man’s best friend. Inside of a dog, it’s too dark to read” – Groucho Marx</a:t>
            </a:r>
            <a:endParaRPr lang="en-US" i="1" dirty="0">
              <a:solidFill>
                <a:srgbClr val="808184"/>
              </a:solidFill>
              <a:latin typeface="Arial" charset="0"/>
              <a:ea typeface="Arial" charset="0"/>
              <a:cs typeface="Arial" charset="0"/>
              <a:sym typeface="Open Sans Light Italic"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211931"/>
            <a:ext cx="2566496" cy="3352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211931"/>
            <a:ext cx="2578100" cy="338256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945731"/>
            <a:ext cx="4948410" cy="838200"/>
          </a:xfrm>
          <a:prstGeom prst="rect">
            <a:avLst/>
          </a:prstGeom>
        </p:spPr>
      </p:pic>
    </p:spTree>
    <p:extLst>
      <p:ext uri="{BB962C8B-B14F-4D97-AF65-F5344CB8AC3E}">
        <p14:creationId xmlns:p14="http://schemas.microsoft.com/office/powerpoint/2010/main" val="204318473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1" descr="magenta.jpg"/>
          <p:cNvPicPr>
            <a:picLocks noChangeAspect="1"/>
          </p:cNvPicPr>
          <p:nvPr/>
        </p:nvPicPr>
        <p:blipFill rotWithShape="1">
          <a:blip r:embed="rId3">
            <a:extLst>
              <a:ext uri="{28A0092B-C50C-407E-A947-70E740481C1C}">
                <a14:useLocalDpi xmlns:a14="http://schemas.microsoft.com/office/drawing/2010/main" val="0"/>
              </a:ext>
            </a:extLst>
          </a:blip>
          <a:srcRect b="25004"/>
          <a:stretch/>
        </p:blipFill>
        <p:spPr bwMode="auto">
          <a:xfrm>
            <a:off x="-6697" y="5028"/>
            <a:ext cx="9144000" cy="514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Grp="1" noChangeArrowheads="1"/>
          </p:cNvSpPr>
          <p:nvPr>
            <p:ph type="title"/>
          </p:nvPr>
        </p:nvSpPr>
        <p:spPr/>
        <p:txBody>
          <a:bodyPr/>
          <a:lstStyle/>
          <a:p>
            <a:pPr>
              <a:defRPr/>
            </a:pPr>
            <a:r>
              <a:rPr lang="en-US" dirty="0" smtClean="0"/>
              <a:t>Checking out a dataset in Pandas</a:t>
            </a:r>
          </a:p>
        </p:txBody>
      </p:sp>
      <p:sp>
        <p:nvSpPr>
          <p:cNvPr id="13316" name="Rectangle 4"/>
          <p:cNvSpPr>
            <a:spLocks noGrp="1" noChangeArrowheads="1"/>
          </p:cNvSpPr>
          <p:nvPr>
            <p:ph idx="1"/>
          </p:nvPr>
        </p:nvSpPr>
        <p:spPr/>
        <p:txBody>
          <a:bodyPr/>
          <a:lstStyle/>
          <a:p>
            <a:pPr marL="0" indent="0">
              <a:defRPr/>
            </a:pPr>
            <a:r>
              <a:rPr lang="en-US" dirty="0" smtClean="0"/>
              <a:t>Or, ‘Eyeballing…’</a:t>
            </a:r>
          </a:p>
        </p:txBody>
      </p:sp>
      <p:sp>
        <p:nvSpPr>
          <p:cNvPr id="6" name="Slide Number Placeholder 3"/>
          <p:cNvSpPr>
            <a:spLocks noGrp="1"/>
          </p:cNvSpPr>
          <p:nvPr>
            <p:ph type="sldNum" sz="quarter" idx="10"/>
          </p:nvPr>
        </p:nvSpPr>
        <p:spPr/>
        <p:txBody>
          <a:bodyPr/>
          <a:lstStyle/>
          <a:p>
            <a:pPr>
              <a:defRPr/>
            </a:pPr>
            <a:fld id="{95DC7BBB-A154-AB46-9C7B-B4667028C807}" type="slidenum">
              <a:rPr lang="en-US"/>
              <a:pPr>
                <a:defRPr/>
              </a:pPr>
              <a:t>5</a:t>
            </a:fld>
            <a:endParaRPr lang="en-US"/>
          </a:p>
        </p:txBody>
      </p:sp>
      <p:sp>
        <p:nvSpPr>
          <p:cNvPr id="90117" name="Line 1"/>
          <p:cNvSpPr>
            <a:spLocks noChangeShapeType="1"/>
          </p:cNvSpPr>
          <p:nvPr/>
        </p:nvSpPr>
        <p:spPr bwMode="auto">
          <a:xfrm>
            <a:off x="375047" y="4088278"/>
            <a:ext cx="8393906" cy="838"/>
          </a:xfrm>
          <a:prstGeom prst="line">
            <a:avLst/>
          </a:prstGeom>
          <a:noFill/>
          <a:ln w="25400">
            <a:solidFill>
              <a:srgbClr val="FFFFFF"/>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2438336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dirty="0"/>
              <a:t>Reading </a:t>
            </a:r>
            <a:r>
              <a:rPr lang="en-US" dirty="0" smtClean="0"/>
              <a:t>CSV</a:t>
            </a:r>
            <a:r>
              <a:rPr lang="en" dirty="0" smtClean="0"/>
              <a:t> </a:t>
            </a:r>
            <a:r>
              <a:rPr lang="en" dirty="0"/>
              <a:t>files with Pandas</a:t>
            </a:r>
          </a:p>
        </p:txBody>
      </p:sp>
      <p:sp>
        <p:nvSpPr>
          <p:cNvPr id="172" name="Shape 172"/>
          <p:cNvSpPr txBox="1">
            <a:spLocks noGrp="1"/>
          </p:cNvSpPr>
          <p:nvPr>
            <p:ph type="body" idx="1"/>
          </p:nvPr>
        </p:nvSpPr>
        <p:spPr>
          <a:xfrm>
            <a:off x="304800" y="973931"/>
            <a:ext cx="8382000" cy="3416400"/>
          </a:xfrm>
          <a:prstGeom prst="rect">
            <a:avLst/>
          </a:prstGeom>
        </p:spPr>
        <p:txBody>
          <a:bodyPr vert="horz" wrap="square" lIns="91425" tIns="91425" rIns="91425" bIns="91425" numCol="1" anchor="t" anchorCtr="0" compatLnSpc="1">
            <a:prstTxWarp prst="textNoShape">
              <a:avLst/>
            </a:prstTxWarp>
            <a:noAutofit/>
          </a:bodyPr>
          <a:lstStyle/>
          <a:p>
            <a:pPr marL="457200" indent="-342900">
              <a:spcAft>
                <a:spcPts val="0"/>
              </a:spcAft>
              <a:buClr>
                <a:srgbClr val="FFFFFF"/>
              </a:buClr>
              <a:buSzPct val="100000"/>
            </a:pPr>
            <a:r>
              <a:rPr lang="en" sz="2000" dirty="0">
                <a:solidFill>
                  <a:srgbClr val="002060"/>
                </a:solidFill>
              </a:rPr>
              <a:t>import pandas as </a:t>
            </a:r>
            <a:r>
              <a:rPr lang="en" sz="2000" dirty="0" err="1">
                <a:solidFill>
                  <a:srgbClr val="002060"/>
                </a:solidFill>
              </a:rPr>
              <a:t>pd</a:t>
            </a:r>
            <a:endParaRPr lang="en" sz="2000" dirty="0">
              <a:solidFill>
                <a:srgbClr val="002060"/>
              </a:solidFill>
            </a:endParaRPr>
          </a:p>
          <a:p>
            <a:pPr marL="457200" indent="-342900">
              <a:spcAft>
                <a:spcPts val="0"/>
              </a:spcAft>
              <a:buClr>
                <a:srgbClr val="FFFFFF"/>
              </a:buClr>
              <a:buSzPct val="100000"/>
            </a:pPr>
            <a:r>
              <a:rPr lang="en-US" sz="2000" dirty="0" err="1" smtClean="0">
                <a:solidFill>
                  <a:srgbClr val="002060"/>
                </a:solidFill>
              </a:rPr>
              <a:t>df</a:t>
            </a:r>
            <a:r>
              <a:rPr lang="en-US" sz="2000" dirty="0" smtClean="0">
                <a:solidFill>
                  <a:srgbClr val="002060"/>
                </a:solidFill>
              </a:rPr>
              <a:t> </a:t>
            </a:r>
            <a:r>
              <a:rPr lang="en-US" sz="2000" dirty="0">
                <a:solidFill>
                  <a:srgbClr val="002060"/>
                </a:solidFill>
              </a:rPr>
              <a:t>= </a:t>
            </a:r>
            <a:r>
              <a:rPr lang="en-US" sz="2000" dirty="0" err="1">
                <a:solidFill>
                  <a:srgbClr val="002060"/>
                </a:solidFill>
              </a:rPr>
              <a:t>pd.read_csv</a:t>
            </a:r>
            <a:r>
              <a:rPr lang="en-US" sz="2000" dirty="0">
                <a:solidFill>
                  <a:srgbClr val="002060"/>
                </a:solidFill>
              </a:rPr>
              <a:t>(</a:t>
            </a:r>
            <a:r>
              <a:rPr lang="en-US" sz="2000" dirty="0" smtClean="0">
                <a:solidFill>
                  <a:srgbClr val="002060"/>
                </a:solidFill>
              </a:rPr>
              <a:t>'</a:t>
            </a:r>
            <a:r>
              <a:rPr lang="en-US" sz="2000" dirty="0" err="1" smtClean="0">
                <a:solidFill>
                  <a:srgbClr val="002060"/>
                </a:solidFill>
              </a:rPr>
              <a:t>technion_january.tsv</a:t>
            </a:r>
            <a:r>
              <a:rPr lang="en-US" sz="2000" dirty="0">
                <a:solidFill>
                  <a:srgbClr val="002060"/>
                </a:solidFill>
              </a:rPr>
              <a:t>'</a:t>
            </a:r>
            <a:r>
              <a:rPr lang="en-US" sz="2000" dirty="0" smtClean="0">
                <a:solidFill>
                  <a:srgbClr val="002060"/>
                </a:solidFill>
              </a:rPr>
              <a:t>, </a:t>
            </a:r>
            <a:r>
              <a:rPr lang="en-US" sz="2000" dirty="0" err="1" smtClean="0">
                <a:solidFill>
                  <a:srgbClr val="002060"/>
                </a:solidFill>
              </a:rPr>
              <a:t>sep</a:t>
            </a:r>
            <a:r>
              <a:rPr lang="en-US" sz="2000" dirty="0" smtClean="0">
                <a:solidFill>
                  <a:srgbClr val="002060"/>
                </a:solidFill>
              </a:rPr>
              <a:t>=</a:t>
            </a:r>
            <a:r>
              <a:rPr lang="en-US" sz="2000" dirty="0">
                <a:solidFill>
                  <a:srgbClr val="002060"/>
                </a:solidFill>
              </a:rPr>
              <a:t>'</a:t>
            </a:r>
            <a:r>
              <a:rPr lang="en-US" sz="2000" dirty="0" smtClean="0">
                <a:solidFill>
                  <a:srgbClr val="002060"/>
                </a:solidFill>
              </a:rPr>
              <a:t>\t</a:t>
            </a:r>
            <a:r>
              <a:rPr lang="en-US" sz="2000" dirty="0">
                <a:solidFill>
                  <a:srgbClr val="002060"/>
                </a:solidFill>
              </a:rPr>
              <a:t>'</a:t>
            </a:r>
            <a:r>
              <a:rPr lang="en-US" sz="2000" dirty="0" smtClean="0">
                <a:solidFill>
                  <a:srgbClr val="002060"/>
                </a:solidFill>
              </a:rPr>
              <a:t>)</a:t>
            </a:r>
            <a:endParaRPr lang="en" sz="2000" dirty="0">
              <a:solidFill>
                <a:srgbClr val="002060"/>
              </a:solidFill>
            </a:endParaRPr>
          </a:p>
          <a:p>
            <a:pPr marL="457200" indent="-342900">
              <a:lnSpc>
                <a:spcPct val="100000"/>
              </a:lnSpc>
              <a:spcAft>
                <a:spcPts val="0"/>
              </a:spcAft>
              <a:buClr>
                <a:schemeClr val="tx1"/>
              </a:buClr>
              <a:buSzPct val="100000"/>
              <a:buFont typeface="Wingdings" charset="2"/>
              <a:buChar char="q"/>
            </a:pPr>
            <a:endParaRPr lang="en" sz="2300" dirty="0"/>
          </a:p>
        </p:txBody>
      </p:sp>
    </p:spTree>
    <p:extLst>
      <p:ext uri="{BB962C8B-B14F-4D97-AF65-F5344CB8AC3E}">
        <p14:creationId xmlns:p14="http://schemas.microsoft.com/office/powerpoint/2010/main" val="1382749492"/>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a:t>Eyeballing rows</a:t>
            </a:r>
          </a:p>
        </p:txBody>
      </p:sp>
      <p:sp>
        <p:nvSpPr>
          <p:cNvPr id="178" name="Shape 178"/>
          <p:cNvSpPr txBox="1">
            <a:spLocks noGrp="1"/>
          </p:cNvSpPr>
          <p:nvPr>
            <p:ph type="body" idx="1"/>
          </p:nvPr>
        </p:nvSpPr>
        <p:spPr>
          <a:xfrm>
            <a:off x="311701" y="1154856"/>
            <a:ext cx="8520599" cy="3416400"/>
          </a:xfrm>
          <a:prstGeom prst="rect">
            <a:avLst/>
          </a:prstGeom>
        </p:spPr>
        <p:txBody>
          <a:bodyPr vert="horz" wrap="square" lIns="91425" tIns="91425" rIns="91425" bIns="91425" numCol="1" anchor="t" anchorCtr="0" compatLnSpc="1">
            <a:prstTxWarp prst="textNoShape">
              <a:avLst/>
            </a:prstTxWarp>
            <a:noAutofit/>
          </a:bodyPr>
          <a:lstStyle/>
          <a:p>
            <a:pPr marL="457200" indent="-228600">
              <a:buClr>
                <a:srgbClr val="FFFFFF"/>
              </a:buClr>
            </a:pPr>
            <a:r>
              <a:rPr lang="en" sz="2400" dirty="0"/>
              <a:t>How many rows are there in this dataset?</a:t>
            </a:r>
          </a:p>
          <a:p>
            <a:pPr marL="914400" lvl="1" indent="-342900">
              <a:buClr>
                <a:srgbClr val="FFFFFF"/>
              </a:buClr>
              <a:buSzPct val="100000"/>
            </a:pPr>
            <a:r>
              <a:rPr lang="en" sz="2000" dirty="0" err="1">
                <a:solidFill>
                  <a:srgbClr val="002060"/>
                </a:solidFill>
              </a:rPr>
              <a:t>len</a:t>
            </a:r>
            <a:r>
              <a:rPr lang="en" sz="2000" dirty="0">
                <a:solidFill>
                  <a:srgbClr val="002060"/>
                </a:solidFill>
              </a:rPr>
              <a:t>(</a:t>
            </a:r>
            <a:r>
              <a:rPr lang="en" sz="2000" dirty="0" err="1">
                <a:solidFill>
                  <a:srgbClr val="002060"/>
                </a:solidFill>
              </a:rPr>
              <a:t>df</a:t>
            </a:r>
            <a:r>
              <a:rPr lang="en" sz="2000" dirty="0">
                <a:solidFill>
                  <a:srgbClr val="002060"/>
                </a:solidFill>
              </a:rPr>
              <a:t>)</a:t>
            </a:r>
          </a:p>
          <a:p>
            <a:endParaRPr dirty="0"/>
          </a:p>
          <a:p>
            <a:pPr marL="457200" indent="-228600">
              <a:buClr>
                <a:srgbClr val="FFFFFF"/>
              </a:buClr>
            </a:pPr>
            <a:r>
              <a:rPr lang="en" sz="2400" dirty="0"/>
              <a:t>What do my data rows look like?</a:t>
            </a:r>
          </a:p>
          <a:p>
            <a:pPr marL="914400" lvl="1" indent="-342900">
              <a:buClr>
                <a:srgbClr val="FFFFFF"/>
              </a:buClr>
              <a:buSzPct val="100000"/>
            </a:pPr>
            <a:r>
              <a:rPr lang="en" sz="2000" dirty="0" err="1">
                <a:solidFill>
                  <a:srgbClr val="002060"/>
                </a:solidFill>
              </a:rPr>
              <a:t>df.head</a:t>
            </a:r>
            <a:r>
              <a:rPr lang="en" sz="2000" dirty="0">
                <a:solidFill>
                  <a:srgbClr val="002060"/>
                </a:solidFill>
              </a:rPr>
              <a:t>(5)</a:t>
            </a:r>
          </a:p>
          <a:p>
            <a:pPr marL="914400" lvl="1" indent="-342900">
              <a:buClr>
                <a:srgbClr val="FFFFFF"/>
              </a:buClr>
              <a:buSzPct val="100000"/>
            </a:pPr>
            <a:r>
              <a:rPr lang="en" sz="2000" dirty="0" err="1">
                <a:solidFill>
                  <a:srgbClr val="002060"/>
                </a:solidFill>
              </a:rPr>
              <a:t>df.tail</a:t>
            </a:r>
            <a:r>
              <a:rPr lang="en" sz="2000" dirty="0">
                <a:solidFill>
                  <a:srgbClr val="002060"/>
                </a:solidFill>
              </a:rPr>
              <a:t>()</a:t>
            </a:r>
          </a:p>
          <a:p>
            <a:pPr marL="914400" lvl="1" indent="-342900">
              <a:buClr>
                <a:srgbClr val="FFFFFF"/>
              </a:buClr>
              <a:buSzPct val="100000"/>
            </a:pPr>
            <a:r>
              <a:rPr lang="en" sz="2000" dirty="0" err="1">
                <a:solidFill>
                  <a:srgbClr val="002060"/>
                </a:solidFill>
              </a:rPr>
              <a:t>df</a:t>
            </a:r>
            <a:r>
              <a:rPr lang="en" sz="2000" dirty="0">
                <a:solidFill>
                  <a:srgbClr val="002060"/>
                </a:solidFill>
              </a:rPr>
              <a:t>[10:20]</a:t>
            </a:r>
          </a:p>
        </p:txBody>
      </p:sp>
    </p:spTree>
    <p:extLst>
      <p:ext uri="{BB962C8B-B14F-4D97-AF65-F5344CB8AC3E}">
        <p14:creationId xmlns:p14="http://schemas.microsoft.com/office/powerpoint/2010/main" val="1575752085"/>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US" dirty="0" smtClean="0"/>
              <a:t>Eyeballing </a:t>
            </a:r>
            <a:r>
              <a:rPr lang="en" dirty="0" smtClean="0"/>
              <a:t>columns</a:t>
            </a:r>
            <a:endParaRPr lang="en" dirty="0"/>
          </a:p>
        </p:txBody>
      </p:sp>
      <p:sp>
        <p:nvSpPr>
          <p:cNvPr id="190" name="Shape 190"/>
          <p:cNvSpPr txBox="1">
            <a:spLocks noGrp="1"/>
          </p:cNvSpPr>
          <p:nvPr>
            <p:ph type="body" idx="1"/>
          </p:nvPr>
        </p:nvSpPr>
        <p:spPr>
          <a:xfrm>
            <a:off x="304800" y="897731"/>
            <a:ext cx="8520599" cy="3416400"/>
          </a:xfrm>
          <a:prstGeom prst="rect">
            <a:avLst/>
          </a:prstGeom>
        </p:spPr>
        <p:txBody>
          <a:bodyPr vert="horz" wrap="square" lIns="91425" tIns="91425" rIns="91425" bIns="91425" numCol="1" anchor="t" anchorCtr="0" compatLnSpc="1">
            <a:prstTxWarp prst="textNoShape">
              <a:avLst/>
            </a:prstTxWarp>
            <a:noAutofit/>
          </a:bodyPr>
          <a:lstStyle/>
          <a:p>
            <a:pPr marL="457200" indent="-228600">
              <a:buClr>
                <a:srgbClr val="FFFFFF"/>
              </a:buClr>
            </a:pPr>
            <a:r>
              <a:rPr lang="en" sz="2000" dirty="0"/>
              <a:t>What are my column names and types?</a:t>
            </a:r>
          </a:p>
          <a:p>
            <a:pPr marL="914400" lvl="1" indent="-342900">
              <a:buClr>
                <a:srgbClr val="FFFFFF"/>
              </a:buClr>
              <a:buSzPct val="100000"/>
            </a:pPr>
            <a:r>
              <a:rPr lang="en" sz="2000" dirty="0" err="1">
                <a:solidFill>
                  <a:srgbClr val="002060"/>
                </a:solidFill>
              </a:rPr>
              <a:t>df.columns</a:t>
            </a:r>
            <a:endParaRPr lang="en" sz="2000" dirty="0">
              <a:solidFill>
                <a:srgbClr val="002060"/>
              </a:solidFill>
            </a:endParaRPr>
          </a:p>
          <a:p>
            <a:pPr marL="914400" lvl="1" indent="-342900">
              <a:lnSpc>
                <a:spcPct val="115000"/>
              </a:lnSpc>
              <a:spcAft>
                <a:spcPts val="1600"/>
              </a:spcAft>
              <a:buClr>
                <a:srgbClr val="FFFFFF"/>
              </a:buClr>
              <a:buSzPct val="100000"/>
              <a:buFont typeface="Arial"/>
            </a:pPr>
            <a:r>
              <a:rPr lang="en" sz="2000" dirty="0" err="1" smtClean="0">
                <a:solidFill>
                  <a:srgbClr val="002060"/>
                </a:solidFill>
              </a:rPr>
              <a:t>df.dtypes</a:t>
            </a:r>
            <a:endParaRPr sz="2000" dirty="0">
              <a:solidFill>
                <a:srgbClr val="002060"/>
              </a:solidFill>
            </a:endParaRPr>
          </a:p>
          <a:p>
            <a:pPr marL="457200" indent="-228600">
              <a:buClr>
                <a:schemeClr val="dk1"/>
              </a:buClr>
            </a:pPr>
            <a:r>
              <a:rPr lang="en" sz="2000" dirty="0"/>
              <a:t>Which labels do I have in this column?</a:t>
            </a:r>
          </a:p>
          <a:p>
            <a:pPr marL="914400" lvl="1" indent="-342900">
              <a:buClr>
                <a:srgbClr val="FFFFFF"/>
              </a:buClr>
              <a:buSzPct val="100000"/>
            </a:pPr>
            <a:r>
              <a:rPr lang="en" sz="2000" dirty="0" err="1" smtClean="0">
                <a:solidFill>
                  <a:srgbClr val="002060"/>
                </a:solidFill>
              </a:rPr>
              <a:t>df</a:t>
            </a:r>
            <a:r>
              <a:rPr lang="en" sz="2000" dirty="0">
                <a:solidFill>
                  <a:srgbClr val="002060"/>
                </a:solidFill>
              </a:rPr>
              <a:t>['</a:t>
            </a:r>
            <a:r>
              <a:rPr lang="en-US" sz="2000" dirty="0" smtClean="0">
                <a:solidFill>
                  <a:srgbClr val="002060"/>
                </a:solidFill>
              </a:rPr>
              <a:t>server</a:t>
            </a:r>
            <a:r>
              <a:rPr lang="en" sz="2000" dirty="0" smtClean="0">
                <a:solidFill>
                  <a:srgbClr val="002060"/>
                </a:solidFill>
              </a:rPr>
              <a:t>'].</a:t>
            </a:r>
            <a:r>
              <a:rPr lang="en" sz="2000" dirty="0" err="1">
                <a:solidFill>
                  <a:srgbClr val="002060"/>
                </a:solidFill>
              </a:rPr>
              <a:t>value_counts</a:t>
            </a:r>
            <a:r>
              <a:rPr lang="en" sz="2000" dirty="0">
                <a:solidFill>
                  <a:srgbClr val="002060"/>
                </a:solidFill>
              </a:rPr>
              <a:t>()</a:t>
            </a:r>
          </a:p>
          <a:p>
            <a:endParaRPr sz="2000" dirty="0"/>
          </a:p>
          <a:p>
            <a:pPr marL="457200" indent="-228600">
              <a:buClr>
                <a:srgbClr val="FFFFFF"/>
              </a:buClr>
            </a:pPr>
            <a:r>
              <a:rPr lang="en" sz="2000" dirty="0"/>
              <a:t>What are my columns’ mean, standard deviation </a:t>
            </a:r>
            <a:r>
              <a:rPr lang="en" sz="2000" dirty="0" err="1"/>
              <a:t>etc</a:t>
            </a:r>
            <a:r>
              <a:rPr lang="en" sz="2000" dirty="0"/>
              <a:t>?</a:t>
            </a:r>
          </a:p>
          <a:p>
            <a:pPr marL="914400" lvl="1" indent="-342900">
              <a:buClr>
                <a:srgbClr val="FFFFFF"/>
              </a:buClr>
              <a:buSzPct val="100000"/>
            </a:pPr>
            <a:r>
              <a:rPr lang="en" sz="2000" dirty="0" err="1" smtClean="0">
                <a:solidFill>
                  <a:srgbClr val="002060"/>
                </a:solidFill>
              </a:rPr>
              <a:t>df.describe</a:t>
            </a:r>
            <a:r>
              <a:rPr lang="en-US" sz="2000" dirty="0" smtClean="0">
                <a:solidFill>
                  <a:srgbClr val="002060"/>
                </a:solidFill>
              </a:rPr>
              <a:t>()</a:t>
            </a:r>
            <a:endParaRPr lang="en" sz="2000" dirty="0">
              <a:solidFill>
                <a:srgbClr val="002060"/>
              </a:solidFill>
            </a:endParaRPr>
          </a:p>
        </p:txBody>
      </p:sp>
    </p:spTree>
    <p:extLst>
      <p:ext uri="{BB962C8B-B14F-4D97-AF65-F5344CB8AC3E}">
        <p14:creationId xmlns:p14="http://schemas.microsoft.com/office/powerpoint/2010/main" val="142571498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1" y="447407"/>
            <a:ext cx="8520599" cy="572699"/>
          </a:xfrm>
          <a:prstGeom prst="rect">
            <a:avLst/>
          </a:prstGeom>
        </p:spPr>
        <p:txBody>
          <a:bodyPr vert="horz" wrap="square" lIns="91425" tIns="91425" rIns="91425" bIns="91425" numCol="1" anchor="t" anchorCtr="0" compatLnSpc="1">
            <a:prstTxWarp prst="textNoShape">
              <a:avLst/>
            </a:prstTxWarp>
            <a:noAutofit/>
          </a:bodyPr>
          <a:lstStyle/>
          <a:p>
            <a:r>
              <a:rPr lang="en" dirty="0"/>
              <a:t>Eyeballing </a:t>
            </a:r>
            <a:r>
              <a:rPr lang="en-US" dirty="0" smtClean="0"/>
              <a:t>individual </a:t>
            </a:r>
            <a:r>
              <a:rPr lang="en" dirty="0" smtClean="0"/>
              <a:t>columns</a:t>
            </a:r>
            <a:endParaRPr lang="en" dirty="0"/>
          </a:p>
        </p:txBody>
      </p:sp>
      <p:sp>
        <p:nvSpPr>
          <p:cNvPr id="184" name="Shape 184"/>
          <p:cNvSpPr txBox="1">
            <a:spLocks noGrp="1"/>
          </p:cNvSpPr>
          <p:nvPr>
            <p:ph type="body" idx="1"/>
          </p:nvPr>
        </p:nvSpPr>
        <p:spPr>
          <a:xfrm>
            <a:off x="304800" y="897731"/>
            <a:ext cx="8520599" cy="3416400"/>
          </a:xfrm>
          <a:prstGeom prst="rect">
            <a:avLst/>
          </a:prstGeom>
        </p:spPr>
        <p:txBody>
          <a:bodyPr vert="horz" wrap="square" lIns="91425" tIns="91425" rIns="91425" bIns="91425" numCol="1" anchor="t" anchorCtr="0" compatLnSpc="1">
            <a:prstTxWarp prst="textNoShape">
              <a:avLst/>
            </a:prstTxWarp>
            <a:noAutofit/>
          </a:bodyPr>
          <a:lstStyle/>
          <a:p>
            <a:pPr marL="457200" indent="-228600">
              <a:spcAft>
                <a:spcPts val="1800"/>
              </a:spcAft>
              <a:buClr>
                <a:srgbClr val="FFFFFF"/>
              </a:buClr>
            </a:pPr>
            <a:r>
              <a:rPr lang="en" sz="2300" dirty="0"/>
              <a:t>What’s in these columns?</a:t>
            </a:r>
          </a:p>
          <a:p>
            <a:pPr marL="914400" indent="-228600">
              <a:spcAft>
                <a:spcPts val="1800"/>
              </a:spcAft>
              <a:buClr>
                <a:srgbClr val="FFFFFF"/>
              </a:buClr>
            </a:pPr>
            <a:r>
              <a:rPr lang="en" sz="2000" dirty="0" err="1">
                <a:solidFill>
                  <a:srgbClr val="002060"/>
                </a:solidFill>
              </a:rPr>
              <a:t>df</a:t>
            </a:r>
            <a:r>
              <a:rPr lang="en" sz="2000" dirty="0">
                <a:solidFill>
                  <a:srgbClr val="002060"/>
                </a:solidFill>
              </a:rPr>
              <a:t>['</a:t>
            </a:r>
            <a:r>
              <a:rPr lang="en-US" sz="2000" dirty="0" smtClean="0">
                <a:solidFill>
                  <a:srgbClr val="002060"/>
                </a:solidFill>
              </a:rPr>
              <a:t>server</a:t>
            </a:r>
            <a:r>
              <a:rPr lang="en" sz="2000" dirty="0">
                <a:solidFill>
                  <a:srgbClr val="002060"/>
                </a:solidFill>
              </a:rPr>
              <a:t>']</a:t>
            </a:r>
          </a:p>
          <a:p>
            <a:pPr marL="914400" indent="-228600">
              <a:spcAft>
                <a:spcPts val="1800"/>
              </a:spcAft>
              <a:buClr>
                <a:srgbClr val="FFFFFF"/>
              </a:buClr>
            </a:pPr>
            <a:r>
              <a:rPr lang="en" sz="2000" dirty="0" err="1">
                <a:solidFill>
                  <a:srgbClr val="002060"/>
                </a:solidFill>
              </a:rPr>
              <a:t>df</a:t>
            </a:r>
            <a:r>
              <a:rPr lang="en" sz="2000" dirty="0">
                <a:solidFill>
                  <a:srgbClr val="002060"/>
                </a:solidFill>
              </a:rPr>
              <a:t>[['type', 'outcome', 'server']]</a:t>
            </a:r>
            <a:endParaRPr sz="2300" dirty="0"/>
          </a:p>
        </p:txBody>
      </p:sp>
    </p:spTree>
    <p:extLst>
      <p:ext uri="{BB962C8B-B14F-4D97-AF65-F5344CB8AC3E}">
        <p14:creationId xmlns:p14="http://schemas.microsoft.com/office/powerpoint/2010/main" val="1981875044"/>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tw-ppt-templat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W - Brown">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W - Green">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W - Blu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W - Orange">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W - Pink">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W - Magenta">
  <a:themeElements>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fontScheme name="Content - Black">
      <a:majorFont>
        <a:latin typeface="Open Sans Extrabold"/>
        <a:ea typeface="ヒラギノ角ゴ ProN W6"/>
        <a:cs typeface="ヒラギノ角ゴ ProN W6"/>
      </a:majorFont>
      <a:minorFont>
        <a:latin typeface="Open Sans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ln>
      </a:spPr>
      <a:bodyPr lIns="457200" tIns="228600" rIns="457200" bIns="228600" rtlCol="0" anchor="ctr"/>
      <a:lstStyle>
        <a:defPPr algn="ctr">
          <a:lnSpc>
            <a:spcPct val="100000"/>
          </a:lnSpc>
          <a:defRPr dirty="0" smtClean="0">
            <a:solidFill>
              <a:schemeClr val="tx1"/>
            </a:solidFill>
            <a:ea typeface="ＭＳ Ｐゴシック" charset="0"/>
          </a:defRPr>
        </a:defPPr>
      </a:lstStyle>
    </a:spDef>
    <a:lnDef>
      <a:spPr bwMode="auto">
        <a:xfrm>
          <a:off x="0" y="0"/>
          <a:ext cx="1" cy="1"/>
        </a:xfrm>
        <a:custGeom>
          <a:avLst/>
          <a:gdLst/>
          <a:ahLst/>
          <a:cxnLst/>
          <a:rect l="0" t="0" r="0" b="0"/>
          <a:pathLst/>
        </a:custGeom>
        <a:solidFill>
          <a:srgbClr val="EEEEEE"/>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9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Open Sans Light" charset="0"/>
            <a:ea typeface="ヒラギノ角ゴ ProN W3" charset="0"/>
            <a:cs typeface="ヒラギノ角ゴ ProN W3" charset="0"/>
            <a:sym typeface="Open Sans Light" charset="0"/>
          </a:defRPr>
        </a:defPPr>
      </a:lstStyle>
    </a:lnDef>
    <a:txDef>
      <a:spPr>
        <a:noFill/>
      </a:spPr>
      <a:bodyPr wrap="square" rtlCol="0">
        <a:spAutoFit/>
      </a:bodyPr>
      <a:lstStyle>
        <a:defPPr>
          <a:lnSpc>
            <a:spcPct val="100000"/>
          </a:lnSpc>
          <a:defRPr dirty="0" smtClean="0"/>
        </a:defPPr>
      </a:lstStyle>
    </a:txDef>
  </a:objectDefaults>
  <a:extraClrSchemeLst>
    <a:extraClrScheme>
      <a:clrScheme name="Content - 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0.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1.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1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2.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3.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4.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5.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6.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7.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8.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ppt/theme/themeOverride9.xml><?xml version="1.0" encoding="utf-8"?>
<a:themeOverride xmlns:a="http://schemas.openxmlformats.org/drawingml/2006/main">
  <a:clrScheme name="ThoughtWorks 1">
    <a:dk1>
      <a:srgbClr val="000000"/>
    </a:dk1>
    <a:lt1>
      <a:srgbClr val="FFFFFF"/>
    </a:lt1>
    <a:dk2>
      <a:srgbClr val="808184"/>
    </a:dk2>
    <a:lt2>
      <a:srgbClr val="EEEEEE"/>
    </a:lt2>
    <a:accent1>
      <a:srgbClr val="00BCCD"/>
    </a:accent1>
    <a:accent2>
      <a:srgbClr val="A17861"/>
    </a:accent2>
    <a:accent3>
      <a:srgbClr val="F58A33"/>
    </a:accent3>
    <a:accent4>
      <a:srgbClr val="00AA5B"/>
    </a:accent4>
    <a:accent5>
      <a:srgbClr val="B51B58"/>
    </a:accent5>
    <a:accent6>
      <a:srgbClr val="EE5BA0"/>
    </a:accent6>
    <a:hlink>
      <a:srgbClr val="0078BF"/>
    </a:hlink>
    <a:folHlink>
      <a:srgbClr val="702269"/>
    </a:folHlink>
  </a:clrScheme>
</a:themeOverride>
</file>

<file path=docProps/app.xml><?xml version="1.0" encoding="utf-8"?>
<Properties xmlns="http://schemas.openxmlformats.org/officeDocument/2006/extended-properties" xmlns:vt="http://schemas.openxmlformats.org/officeDocument/2006/docPropsVTypes">
  <Template>tw-ppt-Wide-template</Template>
  <TotalTime>4780</TotalTime>
  <Pages>0</Pages>
  <Words>3703</Words>
  <Characters>0</Characters>
  <Application>Microsoft Macintosh PowerPoint</Application>
  <PresentationFormat>Custom</PresentationFormat>
  <Lines>0</Lines>
  <Paragraphs>401</Paragraphs>
  <Slides>49</Slides>
  <Notes>49</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49</vt:i4>
      </vt:variant>
    </vt:vector>
  </HeadingPairs>
  <TitlesOfParts>
    <vt:vector size="71" baseType="lpstr">
      <vt:lpstr>Arial Black</vt:lpstr>
      <vt:lpstr>Calibri</vt:lpstr>
      <vt:lpstr>Helvetica Neue</vt:lpstr>
      <vt:lpstr>Lucida Grande</vt:lpstr>
      <vt:lpstr>ＭＳ Ｐゴシック</vt:lpstr>
      <vt:lpstr>Open Sans</vt:lpstr>
      <vt:lpstr>Open Sans Extrabold</vt:lpstr>
      <vt:lpstr>Open Sans Extrabold Italic</vt:lpstr>
      <vt:lpstr>Open Sans Italic</vt:lpstr>
      <vt:lpstr>Open Sans Light</vt:lpstr>
      <vt:lpstr>Open Sans Light Italic</vt:lpstr>
      <vt:lpstr>Wingdings</vt:lpstr>
      <vt:lpstr>ヒラギノ角ゴ ProN W3</vt:lpstr>
      <vt:lpstr>ヒラギノ角ゴ ProN W6</vt:lpstr>
      <vt:lpstr>Arial</vt:lpstr>
      <vt:lpstr>tw-ppt-template</vt:lpstr>
      <vt:lpstr>TW - Brown</vt:lpstr>
      <vt:lpstr>TW - Green</vt:lpstr>
      <vt:lpstr>TW - Blue</vt:lpstr>
      <vt:lpstr>TW - Orange</vt:lpstr>
      <vt:lpstr>TW - Pink</vt:lpstr>
      <vt:lpstr>TW - Magenta</vt:lpstr>
      <vt:lpstr>Exploring  Row-column Data</vt:lpstr>
      <vt:lpstr>Exploring Your Data</vt:lpstr>
      <vt:lpstr>RECAP: Python Basics</vt:lpstr>
      <vt:lpstr>Session 4 (Communicating Results) recap</vt:lpstr>
      <vt:lpstr>Checking out a dataset in Pandas</vt:lpstr>
      <vt:lpstr>Reading CSV files with Pandas</vt:lpstr>
      <vt:lpstr>Eyeballing rows</vt:lpstr>
      <vt:lpstr>Eyeballing columns</vt:lpstr>
      <vt:lpstr>Eyeballing individual columns</vt:lpstr>
      <vt:lpstr>Filtering by column values</vt:lpstr>
      <vt:lpstr>Filtering on Text columns</vt:lpstr>
      <vt:lpstr>Cleaning a dataset in Pandas</vt:lpstr>
      <vt:lpstr>Please Clean Your data!</vt:lpstr>
      <vt:lpstr>Consistent Format, No whitespace</vt:lpstr>
      <vt:lpstr>Cleaning out junk characters</vt:lpstr>
      <vt:lpstr>Adding and Removing columns</vt:lpstr>
      <vt:lpstr>Adding and Removing Rows</vt:lpstr>
      <vt:lpstr>Cleaning datetimes</vt:lpstr>
      <vt:lpstr>Relationships between columns</vt:lpstr>
      <vt:lpstr>Counting combinations of column values</vt:lpstr>
      <vt:lpstr>1-column PIVOT TABLE</vt:lpstr>
      <vt:lpstr>2-column Pivot table</vt:lpstr>
      <vt:lpstr>2-column pivot table + visualisation</vt:lpstr>
      <vt:lpstr>3-column Pivot Table</vt:lpstr>
      <vt:lpstr>Combining dataSETS</vt:lpstr>
      <vt:lpstr>Merge: Combining data from multiple frames</vt:lpstr>
      <vt:lpstr>Checking your Join…</vt:lpstr>
      <vt:lpstr>SQL Joins</vt:lpstr>
      <vt:lpstr>Example: MI6 Pensions… </vt:lpstr>
      <vt:lpstr>Left Join 0n CUSTOMER_ID</vt:lpstr>
      <vt:lpstr>RIGHt Join 0n CUSTOMER_ID</vt:lpstr>
      <vt:lpstr>INNER Join 0n CUSTOMER_ID</vt:lpstr>
      <vt:lpstr>OUTER Join</vt:lpstr>
      <vt:lpstr>PlottinG data</vt:lpstr>
      <vt:lpstr>Why you should plot data…</vt:lpstr>
      <vt:lpstr>draw a line chart in Matplotlib</vt:lpstr>
      <vt:lpstr>That line chart</vt:lpstr>
      <vt:lpstr>scatterplot</vt:lpstr>
      <vt:lpstr>Add labels</vt:lpstr>
      <vt:lpstr>Scatterplot</vt:lpstr>
      <vt:lpstr>Histogram</vt:lpstr>
      <vt:lpstr>2-column Pivot + linechart</vt:lpstr>
      <vt:lpstr>2-column pivot + Stacked Barchart</vt:lpstr>
      <vt:lpstr>The Seaborn visualisation library</vt:lpstr>
      <vt:lpstr>Visualising Iris data with Seaborn</vt:lpstr>
      <vt:lpstr>RECAP: Exploring Row-Column data</vt:lpstr>
      <vt:lpstr>Exploring data</vt:lpstr>
      <vt:lpstr>Learning More</vt:lpstr>
      <vt:lpstr>REading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subject/>
  <dc:creator>Sara-Jayne Terp</dc:creator>
  <cp:keywords/>
  <dc:description/>
  <cp:lastModifiedBy>Microsoft Office User</cp:lastModifiedBy>
  <cp:revision>159</cp:revision>
  <dcterms:created xsi:type="dcterms:W3CDTF">2016-04-26T19:23:27Z</dcterms:created>
  <dcterms:modified xsi:type="dcterms:W3CDTF">2016-08-30T11:53:55Z</dcterms:modified>
</cp:coreProperties>
</file>